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1"/>
  </p:notesMasterIdLst>
  <p:handoutMasterIdLst>
    <p:handoutMasterId r:id="rId82"/>
  </p:handoutMasterIdLst>
  <p:sldIdLst>
    <p:sldId id="352" r:id="rId2"/>
    <p:sldId id="437" r:id="rId3"/>
    <p:sldId id="354" r:id="rId4"/>
    <p:sldId id="478" r:id="rId5"/>
    <p:sldId id="396" r:id="rId6"/>
    <p:sldId id="356" r:id="rId7"/>
    <p:sldId id="331" r:id="rId8"/>
    <p:sldId id="411" r:id="rId9"/>
    <p:sldId id="412" r:id="rId10"/>
    <p:sldId id="413" r:id="rId11"/>
    <p:sldId id="469" r:id="rId12"/>
    <p:sldId id="470" r:id="rId13"/>
    <p:sldId id="272" r:id="rId14"/>
    <p:sldId id="259" r:id="rId15"/>
    <p:sldId id="260" r:id="rId16"/>
    <p:sldId id="261" r:id="rId17"/>
    <p:sldId id="453" r:id="rId18"/>
    <p:sldId id="451" r:id="rId19"/>
    <p:sldId id="400" r:id="rId20"/>
    <p:sldId id="480" r:id="rId21"/>
    <p:sldId id="481" r:id="rId22"/>
    <p:sldId id="362" r:id="rId23"/>
    <p:sldId id="454" r:id="rId24"/>
    <p:sldId id="455" r:id="rId25"/>
    <p:sldId id="363" r:id="rId26"/>
    <p:sldId id="465" r:id="rId27"/>
    <p:sldId id="367" r:id="rId28"/>
    <p:sldId id="456" r:id="rId29"/>
    <p:sldId id="369" r:id="rId30"/>
    <p:sldId id="438" r:id="rId31"/>
    <p:sldId id="368" r:id="rId32"/>
    <p:sldId id="357" r:id="rId33"/>
    <p:sldId id="399" r:id="rId34"/>
    <p:sldId id="267" r:id="rId35"/>
    <p:sldId id="278" r:id="rId36"/>
    <p:sldId id="439" r:id="rId37"/>
    <p:sldId id="440" r:id="rId38"/>
    <p:sldId id="277" r:id="rId39"/>
    <p:sldId id="279" r:id="rId40"/>
    <p:sldId id="359" r:id="rId41"/>
    <p:sldId id="372" r:id="rId42"/>
    <p:sldId id="373" r:id="rId43"/>
    <p:sldId id="375" r:id="rId44"/>
    <p:sldId id="441" r:id="rId45"/>
    <p:sldId id="442" r:id="rId46"/>
    <p:sldId id="415" r:id="rId47"/>
    <p:sldId id="416" r:id="rId48"/>
    <p:sldId id="443" r:id="rId49"/>
    <p:sldId id="458" r:id="rId50"/>
    <p:sldId id="417" r:id="rId51"/>
    <p:sldId id="446" r:id="rId52"/>
    <p:sldId id="459" r:id="rId53"/>
    <p:sldId id="460" r:id="rId54"/>
    <p:sldId id="430" r:id="rId55"/>
    <p:sldId id="422" r:id="rId56"/>
    <p:sldId id="423" r:id="rId57"/>
    <p:sldId id="424" r:id="rId58"/>
    <p:sldId id="425" r:id="rId59"/>
    <p:sldId id="427" r:id="rId60"/>
    <p:sldId id="448" r:id="rId61"/>
    <p:sldId id="419" r:id="rId62"/>
    <p:sldId id="464" r:id="rId63"/>
    <p:sldId id="421" r:id="rId64"/>
    <p:sldId id="402" r:id="rId65"/>
    <p:sldId id="403" r:id="rId66"/>
    <p:sldId id="404" r:id="rId67"/>
    <p:sldId id="461" r:id="rId68"/>
    <p:sldId id="405" r:id="rId69"/>
    <p:sldId id="406" r:id="rId70"/>
    <p:sldId id="407" r:id="rId71"/>
    <p:sldId id="408" r:id="rId72"/>
    <p:sldId id="466" r:id="rId73"/>
    <p:sldId id="477" r:id="rId74"/>
    <p:sldId id="472" r:id="rId75"/>
    <p:sldId id="473" r:id="rId76"/>
    <p:sldId id="474" r:id="rId77"/>
    <p:sldId id="475" r:id="rId78"/>
    <p:sldId id="476" r:id="rId79"/>
    <p:sldId id="467" r:id="rId8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FFA0F07-9ED7-FB44-B57A-E39233460783}">
          <p14:sldIdLst>
            <p14:sldId id="352"/>
            <p14:sldId id="437"/>
            <p14:sldId id="354"/>
            <p14:sldId id="478"/>
            <p14:sldId id="396"/>
            <p14:sldId id="356"/>
            <p14:sldId id="331"/>
          </p14:sldIdLst>
        </p14:section>
        <p14:section name="Intro to Networks" id="{956DF912-83CF-7843-943D-DA95D8C9B1F5}">
          <p14:sldIdLst>
            <p14:sldId id="411"/>
            <p14:sldId id="412"/>
            <p14:sldId id="413"/>
            <p14:sldId id="469"/>
            <p14:sldId id="470"/>
            <p14:sldId id="272"/>
            <p14:sldId id="259"/>
            <p14:sldId id="260"/>
            <p14:sldId id="261"/>
          </p14:sldIdLst>
        </p14:section>
        <p14:section name="Analytical" id="{CB8B4CFF-A237-7D45-9D79-E34B73081698}">
          <p14:sldIdLst>
            <p14:sldId id="453"/>
            <p14:sldId id="451"/>
            <p14:sldId id="400"/>
            <p14:sldId id="480"/>
            <p14:sldId id="481"/>
            <p14:sldId id="362"/>
            <p14:sldId id="454"/>
            <p14:sldId id="455"/>
            <p14:sldId id="363"/>
            <p14:sldId id="465"/>
            <p14:sldId id="367"/>
            <p14:sldId id="456"/>
            <p14:sldId id="369"/>
            <p14:sldId id="438"/>
            <p14:sldId id="368"/>
          </p14:sldIdLst>
        </p14:section>
        <p14:section name="Visualization" id="{C8BD75B6-1558-8A46-B610-9D41B34C3164}">
          <p14:sldIdLst>
            <p14:sldId id="357"/>
            <p14:sldId id="399"/>
            <p14:sldId id="267"/>
            <p14:sldId id="278"/>
            <p14:sldId id="439"/>
            <p14:sldId id="440"/>
            <p14:sldId id="277"/>
            <p14:sldId id="279"/>
          </p14:sldIdLst>
        </p14:section>
        <p14:section name="Intro to Cytoscape" id="{90A81049-FFCC-C842-8456-17947FE7A68B}">
          <p14:sldIdLst>
            <p14:sldId id="359"/>
            <p14:sldId id="372"/>
            <p14:sldId id="373"/>
            <p14:sldId id="375"/>
            <p14:sldId id="441"/>
            <p14:sldId id="442"/>
            <p14:sldId id="415"/>
            <p14:sldId id="416"/>
            <p14:sldId id="443"/>
            <p14:sldId id="458"/>
            <p14:sldId id="417"/>
            <p14:sldId id="446"/>
            <p14:sldId id="459"/>
            <p14:sldId id="460"/>
            <p14:sldId id="430"/>
            <p14:sldId id="422"/>
            <p14:sldId id="423"/>
            <p14:sldId id="424"/>
            <p14:sldId id="425"/>
            <p14:sldId id="427"/>
            <p14:sldId id="448"/>
          </p14:sldIdLst>
        </p14:section>
        <p14:section name="Hands on Tutorial" id="{7EC9E897-2A57-8748-ABDB-10BDE9C41425}">
          <p14:sldIdLst>
            <p14:sldId id="419"/>
            <p14:sldId id="464"/>
          </p14:sldIdLst>
        </p14:section>
        <p14:section name="Demos and use cases" id="{30546921-B3BF-1D4D-B702-C0BCA5AF0B65}">
          <p14:sldIdLst>
            <p14:sldId id="421"/>
            <p14:sldId id="402"/>
            <p14:sldId id="403"/>
            <p14:sldId id="404"/>
            <p14:sldId id="461"/>
            <p14:sldId id="405"/>
            <p14:sldId id="406"/>
            <p14:sldId id="407"/>
            <p14:sldId id="408"/>
            <p14:sldId id="466"/>
            <p14:sldId id="477"/>
            <p14:sldId id="472"/>
            <p14:sldId id="473"/>
            <p14:sldId id="474"/>
            <p14:sldId id="475"/>
            <p14:sldId id="476"/>
            <p14:sldId id="4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F82"/>
    <a:srgbClr val="FFCC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52" autoAdjust="0"/>
    <p:restoredTop sz="86410" autoAdjust="0"/>
  </p:normalViewPr>
  <p:slideViewPr>
    <p:cSldViewPr snapToGrid="0" snapToObjects="1">
      <p:cViewPr varScale="1">
        <p:scale>
          <a:sx n="77" d="100"/>
          <a:sy n="77" d="100"/>
        </p:scale>
        <p:origin x="-811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7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11498-DC14-B94B-AE04-88231ADA6A2D}" type="datetimeFigureOut">
              <a:rPr lang="en-US" smtClean="0"/>
              <a:pPr/>
              <a:t>10/2/2015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6F9E1-7A63-4C47-BA27-4849BC45C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025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F3DC6333-E735-5040-99EA-A615102DEBA8}" type="datetime1">
              <a:rPr lang="en-US"/>
              <a:pPr>
                <a:defRPr/>
              </a:pPr>
              <a:t>10/2/2015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D32E936D-4656-9343-B3FC-51F2927DF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754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EDIT: Presenter list and workshop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17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Some</a:t>
            </a:r>
            <a:r>
              <a:rPr lang="en-US" baseline="0" dirty="0" smtClean="0"/>
              <a:t> g</a:t>
            </a:r>
            <a:r>
              <a:rPr lang="en-US" dirty="0" smtClean="0"/>
              <a:t>ood</a:t>
            </a:r>
            <a:r>
              <a:rPr lang="en-US" baseline="0" dirty="0" smtClean="0"/>
              <a:t> examples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 example with perhaps too many visual properties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Cool cell illustration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Mapping brain regions (not proteins!)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Cytoscape is often just one part of an analysis pipeline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88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Signaling pathway: </a:t>
            </a:r>
            <a:r>
              <a:rPr lang="en-US" dirty="0" smtClean="0">
                <a:latin typeface="Calibri" charset="0"/>
              </a:rPr>
              <a:t>Interleukin</a:t>
            </a:r>
            <a:r>
              <a:rPr lang="en-US" baseline="0" dirty="0" smtClean="0">
                <a:latin typeface="Calibri" charset="0"/>
              </a:rPr>
              <a:t>-2 </a:t>
            </a:r>
            <a:endParaRPr lang="en-US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Metabolic pathway: </a:t>
            </a:r>
            <a:r>
              <a:rPr lang="en-US" dirty="0" smtClean="0">
                <a:latin typeface="Calibri" charset="0"/>
              </a:rPr>
              <a:t>Krebs (TCA) Cycle</a:t>
            </a:r>
            <a:endParaRPr lang="en-US" dirty="0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93342D-8079-E34F-A152-A1886F8F6CAA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50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CA00C85-2487-4B42-B0C5-C51878F83273}" type="slidenum">
              <a:rPr lang="en-US" altLang="en-US" smtClean="0"/>
              <a:pPr eaLnBrk="1" hangingPunct="1"/>
              <a:t>24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55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7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8D38D-7909-5E40-99F6-9D32220D62E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76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all Cytoscape ORA tools provide</a:t>
            </a:r>
            <a:r>
              <a:rPr lang="en-US" baseline="0" dirty="0" smtClean="0"/>
              <a:t> a network visualization of terms and a ranked table with statistics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76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</a:t>
            </a:r>
            <a:r>
              <a:rPr lang="en-US" baseline="0" dirty="0" smtClean="0"/>
              <a:t> two:</a:t>
            </a:r>
          </a:p>
          <a:p>
            <a:r>
              <a:rPr lang="en-US" baseline="0" dirty="0" smtClean="0"/>
              <a:t> - </a:t>
            </a:r>
            <a:r>
              <a:rPr lang="en-US" baseline="0" dirty="0" err="1" smtClean="0"/>
              <a:t>NetGestalt</a:t>
            </a:r>
            <a:r>
              <a:rPr lang="en-US" baseline="0" dirty="0" smtClean="0"/>
              <a:t> (used to align data in fashion of genome browsers)</a:t>
            </a:r>
          </a:p>
          <a:p>
            <a:r>
              <a:rPr lang="en-US" baseline="0" dirty="0" smtClean="0"/>
              <a:t> - </a:t>
            </a:r>
            <a:r>
              <a:rPr lang="en-US" baseline="0" dirty="0" err="1" smtClean="0"/>
              <a:t>BioFrabric</a:t>
            </a:r>
            <a:r>
              <a:rPr lang="en-US" baseline="0" dirty="0" smtClean="0"/>
              <a:t> (used to organize/explore massive hairballs)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54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EDIT: schedule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58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5BB38C-6379-6C48-9FE8-EE16BDC6FDA3}" type="slidenum">
              <a:rPr lang="en-US" sz="1200">
                <a:latin typeface="Calibri" charset="0"/>
              </a:rPr>
              <a:pPr eaLnBrk="1" hangingPunct="1"/>
              <a:t>34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0EACEC-4A29-C042-9F9F-F303DC66C20A}" type="slidenum">
              <a:rPr lang="en-US" sz="1200">
                <a:latin typeface="Calibri" charset="0"/>
              </a:rPr>
              <a:pPr eaLnBrk="1" hangingPunct="1"/>
              <a:t>35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83" indent="-285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97" indent="-22858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56" indent="-22858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14" indent="-22858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73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32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91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49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A34565-9DB4-F34D-BE27-E3D5229863DA}" type="slidenum">
              <a:rPr lang="en-US" sz="1200">
                <a:latin typeface="Calibri" charset="0"/>
              </a:rPr>
              <a:pPr eaLnBrk="1" hangingPunct="1"/>
              <a:t>36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EDIT:</a:t>
            </a:r>
            <a:r>
              <a:rPr lang="en-US" baseline="0" dirty="0" smtClean="0"/>
              <a:t> according to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12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NOTE: Pre-acknowledgements</a:t>
            </a:r>
            <a:r>
              <a:rPr lang="en-US" baseline="0" dirty="0" smtClean="0"/>
              <a:t> slide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Notes: it is a Cytoscape goal that both the graph model and the data are free from Biological semantics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E5B186-42E8-6143-9B60-EB1C69F74A5F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E5B186-42E8-6143-9B60-EB1C69F74A5F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Screenshots: App Store front page, example app, and wall of apps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Note:</a:t>
            </a:r>
            <a:r>
              <a:rPr lang="en-US" baseline="0" dirty="0" smtClean="0"/>
              <a:t> mention increasing number of apps (and ports to 3.x)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Alternative: visit App Store live</a:t>
            </a:r>
            <a:endParaRPr lang="en-US" dirty="0" smtClean="0"/>
          </a:p>
        </p:txBody>
      </p:sp>
      <p:sp>
        <p:nvSpPr>
          <p:cNvPr id="1607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>
            <a:prstTxWarp prst="textNoShape">
              <a:avLst/>
            </a:prstTxWarp>
          </a:bodyPr>
          <a:lstStyle/>
          <a:p>
            <a:pPr algn="r"/>
            <a:fld id="{ABD1278C-6C7A-7845-9B99-1E84A24B9C00}" type="slidenum">
              <a:rPr lang="en-US" sz="1200">
                <a:latin typeface="Calibri" charset="0"/>
              </a:rPr>
              <a:pPr algn="r"/>
              <a:t>45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8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EDIT:</a:t>
            </a:r>
            <a:r>
              <a:rPr lang="en-US" baseline="0" dirty="0" smtClean="0"/>
              <a:t> introductions per presenter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657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r>
              <a:rPr lang="en-US" baseline="0" dirty="0" smtClean="0"/>
              <a:t>!</a:t>
            </a:r>
          </a:p>
          <a:p>
            <a:r>
              <a:rPr lang="en-US" baseline="0" dirty="0" smtClean="0"/>
              <a:t> - web services: a couple provided by default (more in App Store)</a:t>
            </a:r>
          </a:p>
          <a:p>
            <a:r>
              <a:rPr lang="en-US" baseline="0" dirty="0" smtClean="0"/>
              <a:t> - preset networks from </a:t>
            </a:r>
            <a:r>
              <a:rPr lang="en-US" baseline="0" dirty="0" err="1" smtClean="0"/>
              <a:t>BioGRID</a:t>
            </a:r>
            <a:r>
              <a:rPr lang="en-US" baseline="0" dirty="0" smtClean="0"/>
              <a:t> per species (mouse over for details)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81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360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360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interface!</a:t>
            </a:r>
          </a:p>
          <a:p>
            <a:r>
              <a:rPr lang="en-US" dirty="0" smtClean="0"/>
              <a:t> - </a:t>
            </a:r>
            <a:r>
              <a:rPr lang="en-US" dirty="0" err="1" smtClean="0"/>
              <a:t>def</a:t>
            </a:r>
            <a:r>
              <a:rPr lang="en-US" dirty="0" smtClean="0"/>
              <a:t>,</a:t>
            </a:r>
            <a:r>
              <a:rPr lang="en-US" baseline="0" dirty="0" smtClean="0"/>
              <a:t> map, </a:t>
            </a:r>
            <a:r>
              <a:rPr lang="en-US" baseline="0" dirty="0" err="1" smtClean="0"/>
              <a:t>byp</a:t>
            </a:r>
            <a:endParaRPr lang="en-US" baseline="0" dirty="0" smtClean="0"/>
          </a:p>
          <a:p>
            <a:r>
              <a:rPr lang="en-US" baseline="0" dirty="0" smtClean="0"/>
              <a:t> - example continuous mapping panel</a:t>
            </a:r>
          </a:p>
          <a:p>
            <a:r>
              <a:rPr lang="en-US" baseline="0" dirty="0" smtClean="0"/>
              <a:t> - menu of provided visual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1D044-8FC8-444B-82B7-3D18A787568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752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566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038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these used to be major issues in 2.x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463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TODO: 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941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clusterMaker</a:t>
            </a:r>
            <a:r>
              <a:rPr lang="en-US" dirty="0"/>
              <a:t>:</a:t>
            </a:r>
            <a:r>
              <a:rPr lang="en-US" baseline="0" dirty="0"/>
              <a:t> </a:t>
            </a:r>
          </a:p>
          <a:p>
            <a:r>
              <a:rPr lang="en-US" baseline="0" dirty="0"/>
              <a:t> - simple: </a:t>
            </a:r>
            <a:r>
              <a:rPr lang="en-US" baseline="0" dirty="0" err="1"/>
              <a:t>galFiltered</a:t>
            </a:r>
            <a:r>
              <a:rPr lang="en-US" baseline="0" dirty="0"/>
              <a:t> -&gt; </a:t>
            </a:r>
            <a:r>
              <a:rPr lang="en-US" baseline="0" dirty="0" err="1"/>
              <a:t>BiNGO</a:t>
            </a:r>
            <a:endParaRPr lang="en-US" baseline="0" dirty="0"/>
          </a:p>
          <a:p>
            <a:r>
              <a:rPr lang="en-US" dirty="0"/>
              <a:t> - complex: </a:t>
            </a:r>
            <a:r>
              <a:rPr lang="en-US" dirty="0" err="1"/>
              <a:t>collins</a:t>
            </a:r>
            <a:r>
              <a:rPr lang="en-US" dirty="0"/>
              <a:t> PPI</a:t>
            </a:r>
          </a:p>
          <a:p>
            <a:r>
              <a:rPr lang="en-US" dirty="0" err="1" smtClean="0"/>
              <a:t>litSearch</a:t>
            </a:r>
            <a:r>
              <a:rPr lang="en-US" dirty="0" smtClean="0"/>
              <a:t>:</a:t>
            </a:r>
          </a:p>
          <a:p>
            <a:r>
              <a:rPr lang="en-US" baseline="0" dirty="0" smtClean="0"/>
              <a:t> - CDC25, human, cancer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WikiPathways</a:t>
            </a:r>
          </a:p>
          <a:p>
            <a:r>
              <a:rPr lang="en-US" dirty="0" smtClean="0"/>
              <a:t> - human:</a:t>
            </a:r>
            <a:r>
              <a:rPr lang="en-US" baseline="0" dirty="0" smtClean="0"/>
              <a:t> TCA, Statin or 5-FU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1D044-8FC8-444B-82B7-3D18A787568D}" type="slidenum">
              <a:rPr lang="en-US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The example file, </a:t>
            </a:r>
            <a:r>
              <a:rPr lang="en-US" sz="1200" dirty="0" err="1" smtClean="0"/>
              <a:t>galFiltered.cys</a:t>
            </a:r>
            <a:r>
              <a:rPr lang="en-US" sz="1200" dirty="0" smtClean="0"/>
              <a:t> is included with all Cytoscape releases.</a:t>
            </a:r>
            <a:r>
              <a:rPr lang="en-US" sz="1200" baseline="0" dirty="0" smtClean="0"/>
              <a:t>  </a:t>
            </a:r>
            <a:r>
              <a:rPr lang="en-US" sz="1200" dirty="0" smtClean="0"/>
              <a:t> It is taken from </a:t>
            </a:r>
            <a:r>
              <a:rPr lang="en-US" sz="1200" dirty="0" err="1" smtClean="0"/>
              <a:t>Ideker</a:t>
            </a:r>
            <a:r>
              <a:rPr lang="en-US" sz="1200" dirty="0" smtClean="0"/>
              <a:t>, </a:t>
            </a:r>
            <a:r>
              <a:rPr lang="en-US" sz="1200" dirty="0" err="1" smtClean="0"/>
              <a:t>et.al</a:t>
            </a:r>
            <a:r>
              <a:rPr lang="en-US" sz="1200" dirty="0" smtClean="0"/>
              <a:t>. 2001, although it has gained significantly more annotations over the years.  It shows a protein-protein interaction network that focuses on the </a:t>
            </a:r>
            <a:r>
              <a:rPr lang="en-US" sz="1200" dirty="0" err="1" smtClean="0"/>
              <a:t>galactose</a:t>
            </a:r>
            <a:r>
              <a:rPr lang="en-US" sz="1200" dirty="0" smtClean="0"/>
              <a:t> (gal) utilization in the yeast </a:t>
            </a:r>
            <a:r>
              <a:rPr lang="en-US" sz="1200" i="1" dirty="0" smtClean="0"/>
              <a:t>Saccharomyces </a:t>
            </a:r>
            <a:r>
              <a:rPr lang="en-US" sz="1200" i="1" dirty="0" err="1" smtClean="0"/>
              <a:t>cerevisiae</a:t>
            </a:r>
            <a:r>
              <a:rPr lang="en-US" sz="1200" dirty="0" smtClean="0"/>
              <a:t>.  The network was perturbed</a:t>
            </a:r>
            <a:r>
              <a:rPr lang="en-US" sz="1200" baseline="0" dirty="0" smtClean="0"/>
              <a:t> by gene deletion of the major GAL genes, then the cells were grown in the presence and absence of </a:t>
            </a:r>
            <a:r>
              <a:rPr lang="en-US" sz="1200" baseline="0" dirty="0" err="1" smtClean="0"/>
              <a:t>galactose</a:t>
            </a:r>
            <a:r>
              <a:rPr lang="en-US" sz="1200" baseline="0" dirty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42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EDIT:</a:t>
            </a:r>
            <a:r>
              <a:rPr lang="en-US" baseline="0" dirty="0" smtClean="0"/>
              <a:t> introductions per presenter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896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87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EDIT: Update per provisions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37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FD395-D39A-4AEC-BC0B-FE9AE1BE7A8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36042" indent="-336042" defTabSz="896112">
              <a:spcBef>
                <a:spcPct val="0"/>
              </a:spcBef>
              <a:spcAft>
                <a:spcPct val="50000"/>
              </a:spcAft>
              <a:buFont typeface="Arial" pitchFamily="34" charset="0"/>
              <a:buChar char="•"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ea typeface="+mn-ea"/>
              </a:rPr>
              <a:t>Gene Function Prediction </a:t>
            </a:r>
            <a:r>
              <a:rPr lang="en-US" kern="0" dirty="0">
                <a:solidFill>
                  <a:srgbClr val="000000"/>
                </a:solidFill>
                <a:latin typeface="Arial"/>
                <a:ea typeface="+mn-ea"/>
              </a:rPr>
              <a:t>–</a:t>
            </a:r>
            <a:br>
              <a:rPr lang="en-US" kern="0" dirty="0">
                <a:solidFill>
                  <a:srgbClr val="000000"/>
                </a:solidFill>
                <a:latin typeface="Arial"/>
                <a:ea typeface="+mn-ea"/>
              </a:rPr>
            </a:br>
            <a:r>
              <a:rPr lang="en-US" kern="0" dirty="0">
                <a:solidFill>
                  <a:srgbClr val="000000"/>
                </a:solidFill>
                <a:latin typeface="Arial"/>
                <a:ea typeface="+mn-ea"/>
              </a:rPr>
              <a:t>basic but important, examining genes (proteins) in a network context shows connections to sets of genes/proteins involved in same biological process that are likely to function in that process</a:t>
            </a:r>
          </a:p>
          <a:p>
            <a:pPr marL="336042" indent="-336042" defTabSz="896112">
              <a:spcBef>
                <a:spcPct val="0"/>
              </a:spcBef>
              <a:spcAft>
                <a:spcPct val="50000"/>
              </a:spcAft>
              <a:buFont typeface="Arial" pitchFamily="34" charset="0"/>
              <a:buChar char="•"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ea typeface="+mn-ea"/>
              </a:rPr>
              <a:t>Detection of protein complexes/other modular structures</a:t>
            </a:r>
            <a:r>
              <a:rPr lang="en-US" kern="0" dirty="0">
                <a:solidFill>
                  <a:srgbClr val="000000"/>
                </a:solidFill>
                <a:latin typeface="Arial"/>
                <a:ea typeface="+mn-ea"/>
              </a:rPr>
              <a:t> – </a:t>
            </a:r>
            <a:br>
              <a:rPr lang="en-US" kern="0" dirty="0">
                <a:solidFill>
                  <a:srgbClr val="000000"/>
                </a:solidFill>
                <a:latin typeface="Arial"/>
                <a:ea typeface="+mn-ea"/>
              </a:rPr>
            </a:br>
            <a:r>
              <a:rPr lang="en-US" kern="0" dirty="0">
                <a:solidFill>
                  <a:srgbClr val="000000"/>
                </a:solidFill>
                <a:latin typeface="Arial"/>
                <a:ea typeface="+mn-ea"/>
              </a:rPr>
              <a:t>although interaction networks are based on pair-wise interactions, there is clear evidence for modularity &amp; higher order organization (motifs, feedback loops)</a:t>
            </a:r>
          </a:p>
          <a:p>
            <a:pPr marL="336042" indent="-336042" defTabSz="896112">
              <a:spcBef>
                <a:spcPct val="0"/>
              </a:spcBef>
              <a:spcAft>
                <a:spcPct val="50000"/>
              </a:spcAft>
              <a:buFont typeface="Arial" pitchFamily="34" charset="0"/>
              <a:buChar char="•"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ea typeface="+mn-ea"/>
              </a:rPr>
              <a:t>Network evolution </a:t>
            </a:r>
            <a:r>
              <a:rPr lang="en-US" kern="0" dirty="0">
                <a:solidFill>
                  <a:srgbClr val="000000"/>
                </a:solidFill>
                <a:latin typeface="Arial"/>
                <a:ea typeface="+mn-ea"/>
              </a:rPr>
              <a:t>–</a:t>
            </a:r>
            <a:br>
              <a:rPr lang="en-US" kern="0" dirty="0">
                <a:solidFill>
                  <a:srgbClr val="000000"/>
                </a:solidFill>
                <a:latin typeface="Arial"/>
                <a:ea typeface="+mn-ea"/>
              </a:rPr>
            </a:br>
            <a:r>
              <a:rPr lang="en-US" kern="0" dirty="0">
                <a:solidFill>
                  <a:srgbClr val="000000"/>
                </a:solidFill>
                <a:latin typeface="Arial"/>
                <a:ea typeface="+mn-ea"/>
              </a:rPr>
              <a:t> biological process(s) conservation across species (</a:t>
            </a:r>
            <a:r>
              <a:rPr lang="en-US" kern="0" dirty="0" err="1">
                <a:solidFill>
                  <a:srgbClr val="000000"/>
                </a:solidFill>
                <a:latin typeface="Arial"/>
                <a:ea typeface="+mn-ea"/>
              </a:rPr>
              <a:t>PathBLAST</a:t>
            </a:r>
            <a:r>
              <a:rPr lang="en-US" kern="0" dirty="0">
                <a:solidFill>
                  <a:srgbClr val="000000"/>
                </a:solidFill>
                <a:latin typeface="Arial"/>
                <a:ea typeface="+mn-ea"/>
              </a:rPr>
              <a:t>, </a:t>
            </a:r>
            <a:r>
              <a:rPr lang="en-US" kern="0" dirty="0" err="1">
                <a:solidFill>
                  <a:srgbClr val="000000"/>
                </a:solidFill>
                <a:latin typeface="Arial"/>
                <a:ea typeface="+mn-ea"/>
              </a:rPr>
              <a:t>NetworkBLAST</a:t>
            </a:r>
            <a:r>
              <a:rPr lang="en-US" kern="0" dirty="0">
                <a:solidFill>
                  <a:srgbClr val="000000"/>
                </a:solidFill>
                <a:latin typeface="Arial"/>
                <a:ea typeface="+mn-ea"/>
              </a:rPr>
              <a:t> to align p-p interaction networks &amp; clusters)</a:t>
            </a:r>
          </a:p>
          <a:p>
            <a:pPr marL="336042" indent="-336042" defTabSz="896112">
              <a:spcBef>
                <a:spcPct val="0"/>
              </a:spcBef>
              <a:spcAft>
                <a:spcPct val="50000"/>
              </a:spcAft>
              <a:buFont typeface="Arial" pitchFamily="34" charset="0"/>
              <a:buChar char="•"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ea typeface="+mn-ea"/>
              </a:rPr>
              <a:t>Prediction of new interactions and functional associations </a:t>
            </a:r>
            <a:r>
              <a:rPr lang="en-US" kern="0" dirty="0">
                <a:solidFill>
                  <a:srgbClr val="000000"/>
                </a:solidFill>
                <a:latin typeface="Arial"/>
                <a:ea typeface="+mn-ea"/>
              </a:rPr>
              <a:t>– </a:t>
            </a:r>
            <a:br>
              <a:rPr lang="en-US" kern="0" dirty="0">
                <a:solidFill>
                  <a:srgbClr val="000000"/>
                </a:solidFill>
                <a:latin typeface="Arial"/>
                <a:ea typeface="+mn-ea"/>
              </a:rPr>
            </a:br>
            <a:r>
              <a:rPr lang="en-US" kern="0" dirty="0">
                <a:solidFill>
                  <a:srgbClr val="000000"/>
                </a:solidFill>
                <a:latin typeface="Arial"/>
                <a:ea typeface="+mn-ea"/>
              </a:rPr>
              <a:t>Statistically significant domain-domain correlations in protein interaction network suggest that certain domain (and domain pairs) mediate protein binding.  Machine learning extends this to suggest to predict protein-protein or genetic interaction through integration of diverse types of evidence for interaction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FD395-D39A-4AEC-BC0B-FE9AE1BE7A8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Identification </a:t>
            </a:r>
            <a:r>
              <a:rPr lang="en-US" b="1" dirty="0"/>
              <a:t>of disease </a:t>
            </a:r>
            <a:r>
              <a:rPr lang="en-US" b="1" dirty="0" err="1"/>
              <a:t>subnetworks</a:t>
            </a:r>
            <a:r>
              <a:rPr lang="en-US" b="1" dirty="0"/>
              <a:t> </a:t>
            </a:r>
            <a:r>
              <a:rPr lang="en-US" dirty="0"/>
              <a:t>– identification of disease network </a:t>
            </a:r>
            <a:r>
              <a:rPr lang="en-US" dirty="0" err="1"/>
              <a:t>subnetworks</a:t>
            </a:r>
            <a:r>
              <a:rPr lang="en-US" dirty="0"/>
              <a:t> that are transcriptionally active in disease.  These suggest key pathway components in disease progression and provide leads for further study and potential therapeutic targets</a:t>
            </a:r>
            <a:br>
              <a:rPr lang="en-US" dirty="0"/>
            </a:b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b="1" dirty="0" err="1"/>
              <a:t>Subnetwork</a:t>
            </a:r>
            <a:r>
              <a:rPr lang="en-US" b="1" dirty="0"/>
              <a:t>-based diagnosis </a:t>
            </a:r>
            <a:r>
              <a:rPr lang="en-US" dirty="0"/>
              <a:t>– </a:t>
            </a:r>
            <a:r>
              <a:rPr lang="en-US" dirty="0" err="1"/>
              <a:t>subnetworks</a:t>
            </a:r>
            <a:r>
              <a:rPr lang="en-US" dirty="0"/>
              <a:t> also provide a rich source of biomarkers for disease classification, based on mRNA profiling integrated with protein networks to identify </a:t>
            </a:r>
            <a:r>
              <a:rPr lang="en-US" dirty="0" err="1"/>
              <a:t>subnetwork</a:t>
            </a:r>
            <a:r>
              <a:rPr lang="en-US" dirty="0"/>
              <a:t> biomarkers (interconnected genes whose aggregate expression levels are predictive of disease state)</a:t>
            </a:r>
            <a:br>
              <a:rPr lang="en-US" dirty="0"/>
            </a:b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b="1" dirty="0" err="1"/>
              <a:t>Subnetwork</a:t>
            </a:r>
            <a:r>
              <a:rPr lang="en-US" b="1" dirty="0"/>
              <a:t>-based gene association </a:t>
            </a:r>
            <a:r>
              <a:rPr lang="en-US" dirty="0"/>
              <a:t>– molecular networks will provide a powerful framework for mapping common pathway mechanisms affected by collection of genotypes (SNP, CNV)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FD395-D39A-4AEC-BC0B-FE9AE1BE7A8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E936D-4656-9343-B3FC-51F2927DF0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29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863600" cy="6858000"/>
          </a:xfrm>
          <a:prstGeom prst="rect">
            <a:avLst/>
          </a:prstGeom>
          <a:gradFill rotWithShape="0">
            <a:gsLst>
              <a:gs pos="0">
                <a:srgbClr val="E8F4FF"/>
              </a:gs>
              <a:gs pos="100000">
                <a:srgbClr val="A1D0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63600" y="6559550"/>
            <a:ext cx="174625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 dirty="0" smtClean="0">
                <a:latin typeface="Lucida Casual" charset="0"/>
              </a:rPr>
              <a:t>March 12, 2012</a:t>
            </a:r>
            <a:endParaRPr lang="en-US" sz="1000" b="1" dirty="0">
              <a:latin typeface="Lucida Casu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842250" y="6565900"/>
            <a:ext cx="7381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fld id="{302921E9-801F-C64D-A711-D970D548ADD8}" type="slidenum">
              <a:rPr lang="en-US" sz="1000" b="1">
                <a:latin typeface="Lucida Casual" charset="0"/>
              </a:rPr>
              <a:pPr algn="ctr"/>
              <a:t>‹#›</a:t>
            </a:fld>
            <a:endParaRPr lang="en-US" sz="1000" b="1">
              <a:latin typeface="Lucida Casual" charset="0"/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228600" y="109538"/>
            <a:ext cx="8915400" cy="688975"/>
            <a:chOff x="144" y="69"/>
            <a:chExt cx="5616" cy="434"/>
          </a:xfrm>
        </p:grpSpPr>
        <p:pic>
          <p:nvPicPr>
            <p:cNvPr id="8" name="Picture 9" descr="RBVI_logo_t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65" b="10049"/>
            <a:stretch>
              <a:fillRect/>
            </a:stretch>
          </p:blipFill>
          <p:spPr bwMode="auto">
            <a:xfrm>
              <a:off x="144" y="69"/>
              <a:ext cx="5430" cy="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 descr="RBVI_logo_t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90" t="24265" b="10049"/>
            <a:stretch>
              <a:fillRect/>
            </a:stretch>
          </p:blipFill>
          <p:spPr bwMode="auto">
            <a:xfrm>
              <a:off x="4823" y="69"/>
              <a:ext cx="937" cy="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5" descr="Cytoscape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8" y="127000"/>
            <a:ext cx="6000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968500"/>
            <a:ext cx="7874000" cy="1470025"/>
          </a:xfrm>
          <a:prstGeom prst="rect">
            <a:avLst/>
          </a:prstGeom>
          <a:noFill/>
        </p:spPr>
        <p:txBody>
          <a:bodyPr tIns="45720" bIns="4572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24275"/>
            <a:ext cx="6589713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495675" y="6564313"/>
            <a:ext cx="2895600" cy="1857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 smtClean="0">
                <a:latin typeface="Lucida Casual" charset="0"/>
              </a:defRPr>
            </a:lvl1pPr>
          </a:lstStyle>
          <a:p>
            <a:pPr>
              <a:defRPr/>
            </a:pPr>
            <a:r>
              <a:rPr lang="en-US" dirty="0" smtClean="0"/>
              <a:t>Swiss Institute of Bioinformatics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504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0"/>
            <a:ext cx="7996237" cy="850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4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5950" y="0"/>
            <a:ext cx="2127250" cy="64563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4200" y="0"/>
            <a:ext cx="6229350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3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0"/>
            <a:ext cx="7996237" cy="850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Vienna, Austria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Times New Roman" charset="0"/>
              </a:defRPr>
            </a:lvl1pPr>
          </a:lstStyle>
          <a:p>
            <a:pPr>
              <a:defRPr/>
            </a:pPr>
            <a:fld id="{5F3B0F5F-2125-6847-95EE-F9565F51C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6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0"/>
            <a:ext cx="7996237" cy="850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83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8414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0"/>
            <a:ext cx="7996237" cy="850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4200" y="1244600"/>
            <a:ext cx="41783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244600"/>
            <a:ext cx="41783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8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0"/>
            <a:ext cx="7996237" cy="850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1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03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929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946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487863" y="6513513"/>
            <a:ext cx="73818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fld id="{CE1510DC-188D-0A45-815D-835706DD28E6}" type="slidenum">
              <a:rPr lang="en-US" sz="1000" b="1">
                <a:latin typeface="Lucida Casual" charset="0"/>
              </a:rPr>
              <a:pPr algn="ctr"/>
              <a:t>‹#›</a:t>
            </a:fld>
            <a:endParaRPr lang="en-US" sz="1000" b="1">
              <a:latin typeface="Lucida Casual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1244600"/>
            <a:ext cx="85090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328706" y="138206"/>
            <a:ext cx="8815294" cy="7092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" name="Picture 1" descr="Cytoscape3_icon_only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8" y="0"/>
            <a:ext cx="819524" cy="10076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12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scooter/ClusterAnimation2.mov" TargetMode="External"/><Relationship Id="rId1" Type="http://schemas.microsoft.com/office/2007/relationships/media" Target="file://localhost/Users/scooter/ClusterAnimation2.mov" TargetMode="Externa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ytoscape.or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mailto:cytoscape-helpdesk@googlegroups.com" TargetMode="Externa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apps.cytoscape.org" TargetMode="Externa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s.cytoscape.org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rbvi.ucsf.edu/cytoscape/structureViz2/tutorial.html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mailto:cytoscape-helpdesk@googlegroups.com" TargetMode="External"/><Relationship Id="rId2" Type="http://schemas.openxmlformats.org/officeDocument/2006/relationships/hyperlink" Target="mailto:scooter@cgl.ucsf.edu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 bwMode="auto">
          <a:xfrm>
            <a:off x="508001" y="3831702"/>
            <a:ext cx="8104086" cy="110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 eaLnBrk="1" hangingPunct="1">
              <a:buNone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charset="0"/>
              </a:rPr>
              <a:t>John “Scooter” Morris</a:t>
            </a:r>
          </a:p>
          <a:p>
            <a:pPr marL="0" indent="0" algn="ctr" eaLnBrk="1" hangingPunct="1">
              <a:buNone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charset="0"/>
              </a:rPr>
              <a:t>Nadezhda T. Doncheva</a:t>
            </a:r>
            <a:endParaRPr lang="en-US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charset="0"/>
            </a:endParaRPr>
          </a:p>
        </p:txBody>
      </p:sp>
      <p:pic>
        <p:nvPicPr>
          <p:cNvPr id="8" name="Picture 7" descr="Cytoscape_3_banner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85264"/>
            <a:ext cx="8686053" cy="3271371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 bwMode="auto">
          <a:xfrm>
            <a:off x="508001" y="5159409"/>
            <a:ext cx="8104086" cy="135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 eaLnBrk="1" hangingPunct="1">
              <a:buNone/>
            </a:pPr>
            <a:r>
              <a:rPr lang="en-US" sz="2400" b="1" dirty="0" smtClean="0">
                <a:solidFill>
                  <a:srgbClr val="185F82"/>
                </a:solidFill>
                <a:latin typeface="Times New Roman" charset="0"/>
              </a:rPr>
              <a:t>October </a:t>
            </a:r>
            <a:r>
              <a:rPr lang="en-US" sz="2400" b="1" dirty="0">
                <a:solidFill>
                  <a:srgbClr val="185F82"/>
                </a:solidFill>
                <a:latin typeface="Times New Roman" charset="0"/>
              </a:rPr>
              <a:t>3</a:t>
            </a:r>
            <a:r>
              <a:rPr lang="en-US" sz="2400" b="1" dirty="0" smtClean="0">
                <a:solidFill>
                  <a:srgbClr val="185F82"/>
                </a:solidFill>
                <a:latin typeface="Times New Roman" charset="0"/>
              </a:rPr>
              <a:t>, 2015</a:t>
            </a:r>
          </a:p>
          <a:p>
            <a:pPr marL="0" indent="0" algn="ctr" eaLnBrk="1" hangingPunct="1">
              <a:buNone/>
            </a:pPr>
            <a:r>
              <a:rPr lang="en-US" sz="2400" b="1" dirty="0">
                <a:solidFill>
                  <a:srgbClr val="185F82"/>
                </a:solidFill>
                <a:latin typeface="Times New Roman" charset="0"/>
              </a:rPr>
              <a:t>EMBO Practical Course</a:t>
            </a:r>
          </a:p>
          <a:p>
            <a:pPr marL="0" indent="0" algn="ctr" eaLnBrk="1" hangingPunct="1">
              <a:buNone/>
            </a:pPr>
            <a:r>
              <a:rPr lang="en-US" sz="2400" b="1" dirty="0">
                <a:solidFill>
                  <a:srgbClr val="185F82"/>
                </a:solidFill>
                <a:latin typeface="Times New Roman" charset="0"/>
              </a:rPr>
              <a:t>TGAC, Norwich, UK</a:t>
            </a:r>
            <a:endParaRPr lang="en-US" sz="2400" b="1" dirty="0" smtClean="0">
              <a:solidFill>
                <a:srgbClr val="185F82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248" y="104587"/>
            <a:ext cx="8334281" cy="772584"/>
          </a:xfrm>
        </p:spPr>
        <p:txBody>
          <a:bodyPr/>
          <a:lstStyle/>
          <a:p>
            <a:r>
              <a:rPr lang="en-US" b="1" dirty="0" smtClean="0"/>
              <a:t>Applications in Disease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804" y="1201634"/>
            <a:ext cx="3437607" cy="456088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800" b="1" dirty="0" smtClean="0">
                <a:latin typeface="Arial"/>
                <a:cs typeface="Arial"/>
              </a:rPr>
              <a:t>Identification of disease subnetworks </a:t>
            </a:r>
            <a:r>
              <a:rPr lang="en-US" sz="1600" dirty="0" smtClean="0">
                <a:latin typeface="Arial"/>
                <a:cs typeface="Arial"/>
              </a:rPr>
              <a:t>– identification of disease network subnetworks that are transcriptionally active in disease. 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latin typeface="Arial"/>
                <a:cs typeface="Arial"/>
              </a:rPr>
              <a:t>Subnetwork-based diagnosis </a:t>
            </a:r>
            <a:r>
              <a:rPr lang="en-US" sz="1600" dirty="0" smtClean="0">
                <a:latin typeface="Arial"/>
                <a:cs typeface="Arial"/>
              </a:rPr>
              <a:t>– source of biomarkers for disease classification, identify interconnected genes whose aggregate expression levels are predictive of disease state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latin typeface="Arial"/>
                <a:cs typeface="Arial"/>
              </a:rPr>
              <a:t>Subnetwork-based gene association </a:t>
            </a:r>
            <a:r>
              <a:rPr lang="en-US" sz="1600" dirty="0" smtClean="0">
                <a:latin typeface="Arial"/>
                <a:cs typeface="Arial"/>
              </a:rPr>
              <a:t>– map common pathway mechanisms affected by collection of genotypes (SNP, CNV)</a:t>
            </a:r>
          </a:p>
        </p:txBody>
      </p:sp>
      <p:pic>
        <p:nvPicPr>
          <p:cNvPr id="6" name="Picture 14" descr="mondrian_birds_ey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429" y="4273297"/>
            <a:ext cx="277300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9" descr="ExampleWSuriva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" b="69662"/>
          <a:stretch>
            <a:fillRect/>
          </a:stretch>
        </p:blipFill>
        <p:spPr bwMode="auto">
          <a:xfrm>
            <a:off x="6629400" y="1828800"/>
            <a:ext cx="2233613" cy="93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5" descr="ExampleMergedWSurival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635"/>
          <a:stretch>
            <a:fillRect/>
          </a:stretch>
        </p:blipFill>
        <p:spPr bwMode="auto">
          <a:xfrm>
            <a:off x="6629400" y="2667000"/>
            <a:ext cx="2273972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Euan\Documents\Euan\abstracts-posters-papers-talks-reviews\papers\arterial pathways paper\paper post reviewer changes\Final figs and tables and manuscript\Figure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229" y="1301497"/>
            <a:ext cx="1905000" cy="1814286"/>
          </a:xfrm>
          <a:prstGeom prst="rect">
            <a:avLst/>
          </a:prstGeom>
          <a:noFill/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429" y="2063497"/>
            <a:ext cx="2286000" cy="171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35229" y="3816097"/>
            <a:ext cx="3918240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200" b="1" dirty="0" smtClean="0">
                <a:solidFill>
                  <a:srgbClr val="000000"/>
                </a:solidFill>
              </a:rPr>
              <a:t>Agilent Literature Search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35229" y="6254497"/>
            <a:ext cx="3918240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200" b="1" dirty="0" smtClean="0">
                <a:solidFill>
                  <a:srgbClr val="000000"/>
                </a:solidFill>
              </a:rPr>
              <a:t>Mondrian, MSKCC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315200" y="5029200"/>
            <a:ext cx="1447800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200" b="1" dirty="0" err="1" smtClean="0">
                <a:solidFill>
                  <a:srgbClr val="000000"/>
                </a:solidFill>
              </a:rPr>
              <a:t>PinnacleZ</a:t>
            </a:r>
            <a:r>
              <a:rPr lang="en-GB" sz="1200" b="1" dirty="0" smtClean="0">
                <a:solidFill>
                  <a:srgbClr val="000000"/>
                </a:solidFill>
              </a:rPr>
              <a:t>, UCSD</a:t>
            </a:r>
            <a:endParaRPr lang="en-GB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919163" y="44823"/>
            <a:ext cx="7996237" cy="8509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"/>
              </a:rPr>
              <a:t>The Challenge</a:t>
            </a: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538956" y="1196322"/>
            <a:ext cx="8509000" cy="5211763"/>
          </a:xfrm>
        </p:spPr>
        <p:txBody>
          <a:bodyPr/>
          <a:lstStyle/>
          <a:p>
            <a:pPr eaLnBrk="1" hangingPunct="1"/>
            <a:r>
              <a:rPr lang="en-US" dirty="0">
                <a:latin typeface="Arial"/>
                <a:cs typeface="Arial"/>
              </a:rPr>
              <a:t>Making sense out of biological networks….</a:t>
            </a:r>
          </a:p>
          <a:p>
            <a:pPr eaLnBrk="1" hangingPunct="1">
              <a:buFontTx/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18" name="Picture 17" descr="CollinsScores-SpreadSh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" y="983597"/>
            <a:ext cx="8421688" cy="56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PombeUnCluste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3" r="9753"/>
          <a:stretch>
            <a:fillRect/>
          </a:stretch>
        </p:blipFill>
        <p:spPr bwMode="auto">
          <a:xfrm>
            <a:off x="2104231" y="1080435"/>
            <a:ext cx="5378450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ll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56"/>
          <a:stretch>
            <a:fillRect/>
          </a:stretch>
        </p:blipFill>
        <p:spPr bwMode="auto">
          <a:xfrm>
            <a:off x="2141537" y="1592403"/>
            <a:ext cx="53038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HSi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7"/>
          <a:stretch>
            <a:fillRect/>
          </a:stretch>
        </p:blipFill>
        <p:spPr bwMode="auto">
          <a:xfrm>
            <a:off x="2143919" y="1177272"/>
            <a:ext cx="5299075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tarligh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2" r="18930" b="53333"/>
          <a:stretch>
            <a:fillRect/>
          </a:stretch>
        </p:blipFill>
        <p:spPr bwMode="auto">
          <a:xfrm>
            <a:off x="1824831" y="1120122"/>
            <a:ext cx="593725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81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/>
                <a:cs typeface="Arial"/>
              </a:rPr>
              <a:t>Biological </a:t>
            </a:r>
            <a:r>
              <a:rPr lang="en-US" dirty="0" smtClean="0">
                <a:latin typeface="Arial"/>
                <a:cs typeface="Arial"/>
              </a:rPr>
              <a:t>networks</a:t>
            </a:r>
          </a:p>
          <a:p>
            <a:pPr lvl="1" eaLnBrk="1" hangingPunct="1"/>
            <a:r>
              <a:rPr lang="en-US" dirty="0" smtClean="0">
                <a:latin typeface="Arial"/>
                <a:ea typeface="ＭＳ Ｐゴシック" charset="0"/>
                <a:cs typeface="Arial"/>
              </a:rPr>
              <a:t>Seldom tell us anything by themselves</a:t>
            </a:r>
          </a:p>
          <a:p>
            <a:pPr lvl="1" eaLnBrk="1" hangingPunct="1"/>
            <a:r>
              <a:rPr lang="en-US" b="1" dirty="0" smtClean="0">
                <a:latin typeface="Arial"/>
                <a:ea typeface="ＭＳ Ｐゴシック" charset="0"/>
                <a:cs typeface="Arial"/>
              </a:rPr>
              <a:t>Analysis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involves:</a:t>
            </a:r>
          </a:p>
          <a:p>
            <a:pPr lvl="2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Understanding the characteristics of the network</a:t>
            </a:r>
          </a:p>
          <a:p>
            <a:pPr lvl="3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Modularity</a:t>
            </a:r>
          </a:p>
          <a:p>
            <a:pPr lvl="3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Comparison with other networks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(i.e., random 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networks)</a:t>
            </a:r>
          </a:p>
          <a:p>
            <a:pPr lvl="1" eaLnBrk="1" hangingPunct="1"/>
            <a:r>
              <a:rPr lang="en-US" b="1" dirty="0">
                <a:latin typeface="Arial"/>
                <a:ea typeface="ＭＳ Ｐゴシック" charset="0"/>
                <a:cs typeface="Arial"/>
              </a:rPr>
              <a:t>Visualization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 involves:</a:t>
            </a:r>
          </a:p>
          <a:p>
            <a:pPr lvl="2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Placing nodes in a meaningful way (layouts)</a:t>
            </a:r>
          </a:p>
          <a:p>
            <a:pPr lvl="2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Mapping biologically relevant data to the network</a:t>
            </a:r>
          </a:p>
          <a:p>
            <a:pPr lvl="3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Node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size, node color, edge weights, </a:t>
            </a: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etc</a:t>
            </a:r>
            <a:endParaRPr lang="en-US" dirty="0" smtClean="0">
              <a:latin typeface="Arial"/>
              <a:ea typeface="ＭＳ Ｐゴシック" charset="0"/>
              <a:cs typeface="Arial"/>
            </a:endParaRPr>
          </a:p>
          <a:p>
            <a:pPr lvl="2" eaLnBrk="1" hangingPunct="1"/>
            <a:r>
              <a:rPr lang="en-US" i="1" dirty="0" smtClean="0">
                <a:latin typeface="Arial"/>
                <a:ea typeface="ＭＳ Ｐゴシック" charset="0"/>
                <a:cs typeface="Arial"/>
              </a:rPr>
              <a:t>…which then allowing for more analysis!</a:t>
            </a:r>
            <a:endParaRPr lang="en-US" i="1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pPr eaLnBrk="1" hangingPunct="1"/>
            <a:r>
              <a:rPr lang="en-US" b="1" dirty="0" smtClean="0">
                <a:cs typeface="Arial"/>
              </a:rPr>
              <a:t>The Challenge</a:t>
            </a:r>
            <a:endParaRPr lang="en-US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2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919163" y="44823"/>
            <a:ext cx="7996237" cy="8509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"/>
              </a:rPr>
              <a:t>The Challenge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19412" y="6087770"/>
            <a:ext cx="673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0000FF"/>
                </a:solidFill>
              </a:rPr>
              <a:t>http://</a:t>
            </a:r>
            <a:r>
              <a:rPr lang="en-US" sz="2400" u="sng" dirty="0" err="1">
                <a:solidFill>
                  <a:srgbClr val="0000FF"/>
                </a:solidFill>
              </a:rPr>
              <a:t>cytoscape-publications.tumblr.com</a:t>
            </a:r>
            <a:r>
              <a:rPr lang="en-US" sz="2400" u="sng" dirty="0">
                <a:solidFill>
                  <a:srgbClr val="0000FF"/>
                </a:solidFill>
              </a:rPr>
              <a:t>/archive</a:t>
            </a:r>
          </a:p>
        </p:txBody>
      </p:sp>
      <p:pic>
        <p:nvPicPr>
          <p:cNvPr id="8" name="Picture 7" descr="Screen Shot 2013-08-16 at 5.26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20" y="955487"/>
            <a:ext cx="4270760" cy="5117302"/>
          </a:xfrm>
          <a:prstGeom prst="rect">
            <a:avLst/>
          </a:prstGeom>
        </p:spPr>
      </p:pic>
      <p:pic>
        <p:nvPicPr>
          <p:cNvPr id="9" name="Picture 8" descr="Screen Shot 2013-08-16 at 5.27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75" y="955487"/>
            <a:ext cx="5867807" cy="5105754"/>
          </a:xfrm>
          <a:prstGeom prst="rect">
            <a:avLst/>
          </a:prstGeom>
        </p:spPr>
      </p:pic>
      <p:pic>
        <p:nvPicPr>
          <p:cNvPr id="10" name="Picture 9" descr="Screen Shot 2013-08-16 at 5.30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61" y="955487"/>
            <a:ext cx="4311439" cy="5080000"/>
          </a:xfrm>
          <a:prstGeom prst="rect">
            <a:avLst/>
          </a:prstGeom>
        </p:spPr>
      </p:pic>
      <p:pic>
        <p:nvPicPr>
          <p:cNvPr id="11" name="Picture 10" descr="Screen Shot 2013-08-16 at 5.31.4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40" y="1391628"/>
            <a:ext cx="5804303" cy="4089684"/>
          </a:xfrm>
          <a:prstGeom prst="rect">
            <a:avLst/>
          </a:prstGeom>
        </p:spPr>
      </p:pic>
      <p:pic>
        <p:nvPicPr>
          <p:cNvPr id="12" name="Picture 11" descr="Screen Shot 2013-08-16 at 5.32.4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86" y="1002937"/>
            <a:ext cx="5867807" cy="5054951"/>
          </a:xfrm>
          <a:prstGeom prst="rect">
            <a:avLst/>
          </a:prstGeom>
        </p:spPr>
      </p:pic>
      <p:pic>
        <p:nvPicPr>
          <p:cNvPr id="13" name="Picture 12" descr="Screen Shot 2013-08-16 at 5.34.09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40" y="1032819"/>
            <a:ext cx="5880508" cy="4839036"/>
          </a:xfrm>
          <a:prstGeom prst="rect">
            <a:avLst/>
          </a:prstGeom>
        </p:spPr>
      </p:pic>
      <p:pic>
        <p:nvPicPr>
          <p:cNvPr id="14" name="Picture 13" descr="Screen Shot 2013-08-16 at 5.37.10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002937"/>
            <a:ext cx="5476142" cy="5060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919163" y="44823"/>
            <a:ext cx="7996237" cy="8509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"/>
              </a:rPr>
              <a:t>Biological Network Taxonomy</a:t>
            </a:r>
          </a:p>
        </p:txBody>
      </p:sp>
      <p:pic>
        <p:nvPicPr>
          <p:cNvPr id="2" name="Picture 1" descr="WP78_7001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5664"/>
          <a:stretch/>
        </p:blipFill>
        <p:spPr>
          <a:xfrm>
            <a:off x="584200" y="2475402"/>
            <a:ext cx="4799312" cy="3980962"/>
          </a:xfrm>
          <a:prstGeom prst="rect">
            <a:avLst/>
          </a:prstGeom>
        </p:spPr>
      </p:pic>
      <p:pic>
        <p:nvPicPr>
          <p:cNvPr id="8" name="Picture 7" descr="WP49_7001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0" r="34151"/>
          <a:stretch/>
        </p:blipFill>
        <p:spPr>
          <a:xfrm>
            <a:off x="5693873" y="1028271"/>
            <a:ext cx="3399327" cy="56136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/>
                <a:cs typeface="Arial"/>
              </a:rPr>
              <a:t>Pathways</a:t>
            </a:r>
          </a:p>
          <a:p>
            <a:pPr lvl="1" eaLnBrk="1" hangingPunct="1"/>
            <a:r>
              <a:rPr lang="en-US" sz="2400" dirty="0" smtClean="0">
                <a:latin typeface="Arial"/>
                <a:ea typeface="ＭＳ Ｐゴシック" charset="0"/>
                <a:cs typeface="Arial"/>
              </a:rPr>
              <a:t>Signaling, Metabolic, Regulatory, </a:t>
            </a:r>
            <a:r>
              <a:rPr lang="en-US" sz="2400" dirty="0" err="1" smtClean="0">
                <a:latin typeface="Arial"/>
                <a:ea typeface="ＭＳ Ｐゴシック" charset="0"/>
                <a:cs typeface="Arial"/>
              </a:rPr>
              <a:t>etc</a:t>
            </a:r>
            <a:endParaRPr lang="en-US" sz="2400" dirty="0">
              <a:latin typeface="Arial"/>
              <a:ea typeface="ＭＳ Ｐゴシック" charset="0"/>
              <a:cs typeface="Arial"/>
            </a:endParaRPr>
          </a:p>
          <a:p>
            <a:pPr marL="0" indent="0" eaLnBrk="1" hangingPunct="1">
              <a:buNone/>
            </a:pP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919163" y="44823"/>
            <a:ext cx="7996237" cy="8509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"/>
              </a:rPr>
              <a:t>Biological Network Taxonomy</a:t>
            </a:r>
          </a:p>
        </p:txBody>
      </p:sp>
      <p:pic>
        <p:nvPicPr>
          <p:cNvPr id="4" name="Picture 3" descr="Screen shot 2009-09-16 at 5.03.17 PM.png"/>
          <p:cNvPicPr>
            <a:picLocks noChangeAspect="1"/>
          </p:cNvPicPr>
          <p:nvPr/>
        </p:nvPicPr>
        <p:blipFill rotWithShape="1">
          <a:blip r:embed="rId2"/>
          <a:srcRect l="3881" t="3233" r="1953" b="1326"/>
          <a:stretch/>
        </p:blipFill>
        <p:spPr>
          <a:xfrm>
            <a:off x="3735295" y="895723"/>
            <a:ext cx="5873660" cy="49268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876" b="28891"/>
          <a:stretch/>
        </p:blipFill>
        <p:spPr>
          <a:xfrm>
            <a:off x="4330035" y="1468718"/>
            <a:ext cx="4000496" cy="31176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/>
                <a:cs typeface="Arial"/>
              </a:rPr>
              <a:t>Interactions</a:t>
            </a: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Protein-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Protein</a:t>
            </a:r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Protein-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Ligand</a:t>
            </a:r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lvl="1" eaLnBrk="1" hangingPunct="1"/>
            <a:r>
              <a:rPr lang="en-US" dirty="0" smtClean="0">
                <a:latin typeface="Arial"/>
                <a:ea typeface="ＭＳ Ｐゴシック" charset="0"/>
                <a:cs typeface="Arial"/>
              </a:rPr>
              <a:t>Domain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-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Domain</a:t>
            </a:r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Others</a:t>
            </a:r>
          </a:p>
          <a:p>
            <a:pPr lvl="2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Residue or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atomic</a:t>
            </a:r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lvl="2" eaLnBrk="1" hangingPunct="1"/>
            <a:r>
              <a:rPr lang="en-US" dirty="0" smtClean="0">
                <a:latin typeface="Arial"/>
                <a:ea typeface="ＭＳ Ｐゴシック" charset="0"/>
                <a:cs typeface="Arial"/>
              </a:rPr>
              <a:t>Cell-cell</a:t>
            </a:r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lvl="2" eaLnBrk="1" hangingPunct="1"/>
            <a:r>
              <a:rPr lang="en-US" dirty="0" smtClean="0">
                <a:latin typeface="Arial"/>
                <a:ea typeface="ＭＳ Ｐゴシック" charset="0"/>
                <a:cs typeface="Arial"/>
              </a:rPr>
              <a:t>Epidemiology</a:t>
            </a:r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lvl="2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Social networks</a:t>
            </a:r>
          </a:p>
          <a:p>
            <a:pPr eaLnBrk="1" hangingPunct="1"/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221" y="3371386"/>
            <a:ext cx="6491661" cy="3207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5959" t="9368" b="2832"/>
          <a:stretch/>
        </p:blipFill>
        <p:spPr>
          <a:xfrm>
            <a:off x="4330035" y="1627841"/>
            <a:ext cx="4813965" cy="4362824"/>
          </a:xfrm>
          <a:prstGeom prst="rect">
            <a:avLst/>
          </a:prstGeom>
        </p:spPr>
      </p:pic>
      <p:pic>
        <p:nvPicPr>
          <p:cNvPr id="9" name="Picture 8" descr="Screen Shot 2012-04-25 at 4.10.59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 t="8061" r="4553" b="18301"/>
          <a:stretch/>
        </p:blipFill>
        <p:spPr>
          <a:xfrm>
            <a:off x="4330035" y="1820218"/>
            <a:ext cx="4813965" cy="3740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919163" y="119528"/>
            <a:ext cx="7996237" cy="8509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"/>
              </a:rPr>
              <a:t>Biological Network Taxonomy</a:t>
            </a:r>
          </a:p>
        </p:txBody>
      </p:sp>
      <p:pic>
        <p:nvPicPr>
          <p:cNvPr id="4" name="Picture 3" descr="Screen shot 2009-09-16 at 8.03.04 PM.png"/>
          <p:cNvPicPr>
            <a:picLocks noChangeAspect="1"/>
          </p:cNvPicPr>
          <p:nvPr/>
        </p:nvPicPr>
        <p:blipFill rotWithShape="1">
          <a:blip r:embed="rId2"/>
          <a:srcRect r="38757"/>
          <a:stretch/>
        </p:blipFill>
        <p:spPr>
          <a:xfrm>
            <a:off x="5007350" y="970428"/>
            <a:ext cx="3494181" cy="51831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Screen shot 2009-09-16 at 8.58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74226" y="2301448"/>
            <a:ext cx="5292627" cy="30172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/>
                <a:cs typeface="Arial"/>
              </a:rPr>
              <a:t>Similarity</a:t>
            </a: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Protein-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Protein</a:t>
            </a:r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Chemical similarity</a:t>
            </a: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Ligand similarity (SEA)</a:t>
            </a: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Others</a:t>
            </a:r>
          </a:p>
          <a:p>
            <a:pPr lvl="2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Tag clouds</a:t>
            </a:r>
          </a:p>
          <a:p>
            <a:pPr lvl="2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Topic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maps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724400" cy="4937125"/>
          </a:xfrm>
        </p:spPr>
        <p:txBody>
          <a:bodyPr>
            <a:normAutofit/>
          </a:bodyPr>
          <a:lstStyle/>
          <a:p>
            <a:pPr marL="0" indent="0" eaLnBrk="1" fontAlgn="auto" hangingPunct="1">
              <a:buFont typeface="Wingdings 3"/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levels of organization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complex networks: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eaLnBrk="1" fontAlgn="auto" hangingPunct="1">
              <a:buFont typeface="Wingdings 3"/>
              <a:buChar char=""/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Node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provides information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about single nodes</a:t>
            </a:r>
          </a:p>
          <a:p>
            <a:pPr marL="274320" indent="-274320" eaLnBrk="1" fontAlgn="auto" hangingPunct="1">
              <a:buFont typeface="Wingdings 3"/>
              <a:buChar char=""/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more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nodes represent a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motif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eaLnBrk="1" fontAlgn="auto" hangingPunct="1">
              <a:buFont typeface="Wingdings 3"/>
              <a:buChar char=""/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groups of nodes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are called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</a:p>
          <a:p>
            <a:pPr marL="274320" indent="-274320" eaLnBrk="1" fontAlgn="auto" hangingPunct="1">
              <a:buFont typeface="Wingdings 3"/>
              <a:buChar char=""/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Hierarchy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describes how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various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structural elements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are combined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1371600"/>
            <a:ext cx="313055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pPr defTabSz="914400"/>
            <a:r>
              <a:rPr lang="en-US" b="1" kern="0" smtClean="0"/>
              <a:t>Analytical Approaches</a:t>
            </a:r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214757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Content Placeholder 4"/>
          <p:cNvSpPr>
            <a:spLocks noGrp="1"/>
          </p:cNvSpPr>
          <p:nvPr>
            <p:ph sz="quarter" idx="1"/>
          </p:nvPr>
        </p:nvSpPr>
        <p:spPr>
          <a:xfrm>
            <a:off x="457201" y="1109472"/>
            <a:ext cx="4191524" cy="258470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Network topology statistics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such as node degree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degree distribution,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centralitiy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clustering coefficient, shortest paths, and robustness of the network to the random removal of single nodes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are important network characteristics.</a:t>
            </a:r>
          </a:p>
        </p:txBody>
      </p:sp>
      <p:sp>
        <p:nvSpPr>
          <p:cNvPr id="24582" name="Content Placeholder 5"/>
          <p:cNvSpPr>
            <a:spLocks noGrp="1"/>
          </p:cNvSpPr>
          <p:nvPr>
            <p:ph sz="quarter" idx="2"/>
          </p:nvPr>
        </p:nvSpPr>
        <p:spPr>
          <a:xfrm>
            <a:off x="4632325" y="1106298"/>
            <a:ext cx="4057650" cy="258787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Motif analysis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is the identification of small network patterns that are over-represented when compared with a randomized version of the same network. Regulatory elements are often composed of such motifs.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19163" y="119528"/>
            <a:ext cx="7996237" cy="850900"/>
          </a:xfrm>
        </p:spPr>
        <p:txBody>
          <a:bodyPr/>
          <a:lstStyle/>
          <a:p>
            <a:pPr lvl="0"/>
            <a:r>
              <a:rPr lang="en-US" b="1" dirty="0" smtClean="0"/>
              <a:t>Analytical Approaches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57200" y="3919343"/>
            <a:ext cx="4191524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Modularity</a:t>
            </a:r>
            <a:r>
              <a:rPr lang="en-US" altLang="en-US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refers to the identification of sub-networks of interconnected nodes that might represent molecules physically or functionally linked that work coordinately to achieve a specific function.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32324" y="3966533"/>
            <a:ext cx="4057650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altLang="en-US" sz="2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alignment and comparison</a:t>
            </a:r>
            <a:r>
              <a:rPr lang="en-US" altLang="en-US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tools can identify similarities between networks and have been used to study evolutionary relationships between protein networks of organisms. </a:t>
            </a:r>
          </a:p>
        </p:txBody>
      </p:sp>
    </p:spTree>
    <p:extLst>
      <p:ext uri="{BB962C8B-B14F-4D97-AF65-F5344CB8AC3E}">
        <p14:creationId xmlns:p14="http://schemas.microsoft.com/office/powerpoint/2010/main" val="249633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build="p"/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1254539"/>
            <a:ext cx="8509000" cy="5211763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latin typeface="Arial"/>
                <a:cs typeface="Arial"/>
              </a:rPr>
              <a:t>Concepts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Graph/Network correspondence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Node/Vertex correspondence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Edge directedness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Usually a network property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Node degree</a:t>
            </a:r>
          </a:p>
          <a:p>
            <a:pPr lvl="1"/>
            <a:r>
              <a:rPr lang="en-US" dirty="0" err="1" smtClean="0">
                <a:latin typeface="Arial"/>
                <a:cs typeface="Arial"/>
              </a:rPr>
              <a:t>Multigraph</a:t>
            </a:r>
            <a:endParaRPr lang="en-US" dirty="0" smtClean="0">
              <a:latin typeface="Arial"/>
              <a:cs typeface="Arial"/>
            </a:endParaRPr>
          </a:p>
          <a:p>
            <a:pPr lvl="2"/>
            <a:r>
              <a:rPr lang="en-US" dirty="0" smtClean="0">
                <a:latin typeface="Arial"/>
                <a:cs typeface="Arial"/>
              </a:rPr>
              <a:t>Allow multiple</a:t>
            </a:r>
            <a:r>
              <a:rPr lang="en-US" baseline="0" dirty="0" smtClean="0">
                <a:latin typeface="Arial"/>
                <a:cs typeface="Arial"/>
              </a:rPr>
              <a:t> edges between nodes</a:t>
            </a:r>
          </a:p>
          <a:p>
            <a:pPr lvl="1"/>
            <a:r>
              <a:rPr lang="en-US" dirty="0" err="1" smtClean="0">
                <a:latin typeface="Arial"/>
                <a:cs typeface="Arial"/>
              </a:rPr>
              <a:t>Hypergraph</a:t>
            </a:r>
            <a:endParaRPr lang="en-US" dirty="0" smtClean="0">
              <a:latin typeface="Arial"/>
              <a:cs typeface="Arial"/>
            </a:endParaRPr>
          </a:p>
          <a:p>
            <a:pPr lvl="2"/>
            <a:r>
              <a:rPr lang="en-US" dirty="0" smtClean="0">
                <a:latin typeface="Arial"/>
                <a:cs typeface="Arial"/>
              </a:rPr>
              <a:t>Allow edges to connect more than 2 nodes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119528"/>
            <a:ext cx="7996237" cy="850900"/>
          </a:xfrm>
        </p:spPr>
        <p:txBody>
          <a:bodyPr/>
          <a:lstStyle/>
          <a:p>
            <a:pPr lvl="0"/>
            <a:r>
              <a:rPr lang="en-US" b="1" dirty="0" smtClean="0"/>
              <a:t>Analytical Approaches</a:t>
            </a:r>
            <a:endParaRPr lang="en-US" b="1" dirty="0"/>
          </a:p>
        </p:txBody>
      </p:sp>
      <p:pic>
        <p:nvPicPr>
          <p:cNvPr id="5" name="Picture 4" descr="simpl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24" y="1210734"/>
            <a:ext cx="7484533" cy="49865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impl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04" y="1232791"/>
            <a:ext cx="7484533" cy="49865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Netwo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1" y="1244600"/>
            <a:ext cx="7591796" cy="452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Hypergrap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643" y="1244600"/>
            <a:ext cx="7857387" cy="45208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465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919163" y="-14941"/>
            <a:ext cx="7996237" cy="8509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latin typeface="Times New Roman" charset="0"/>
              </a:rPr>
              <a:t>Outline</a:t>
            </a:r>
            <a:endParaRPr lang="en-US" sz="5400" b="1" dirty="0">
              <a:latin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955487"/>
            <a:ext cx="8509000" cy="5605463"/>
          </a:xfrm>
        </p:spPr>
        <p:txBody>
          <a:bodyPr>
            <a:noAutofit/>
          </a:bodyPr>
          <a:lstStyle/>
          <a:p>
            <a:pPr lvl="0"/>
            <a:r>
              <a:rPr lang="en-AU" sz="2000" dirty="0" smtClean="0"/>
              <a:t>Biological Networks</a:t>
            </a:r>
          </a:p>
          <a:p>
            <a:pPr lvl="1"/>
            <a:r>
              <a:rPr lang="en-AU" sz="2000" dirty="0" smtClean="0"/>
              <a:t>Why Networks?</a:t>
            </a:r>
            <a:endParaRPr lang="en-AU" sz="2000" dirty="0"/>
          </a:p>
          <a:p>
            <a:pPr lvl="1"/>
            <a:r>
              <a:rPr lang="en-AU" sz="2000" dirty="0" smtClean="0"/>
              <a:t>Biological Network Taxonomy</a:t>
            </a:r>
          </a:p>
          <a:p>
            <a:pPr lvl="1"/>
            <a:r>
              <a:rPr lang="en-AU" sz="2000" dirty="0" smtClean="0"/>
              <a:t>Analytical </a:t>
            </a:r>
            <a:r>
              <a:rPr lang="en-AU" sz="2000" dirty="0"/>
              <a:t>Approaches </a:t>
            </a:r>
            <a:endParaRPr lang="en-US" sz="2000" dirty="0"/>
          </a:p>
          <a:p>
            <a:pPr lvl="1"/>
            <a:r>
              <a:rPr lang="en-AU" sz="2000" dirty="0" smtClean="0"/>
              <a:t>Visualization</a:t>
            </a:r>
          </a:p>
          <a:p>
            <a:r>
              <a:rPr lang="en-AU" sz="2000" i="1" dirty="0" smtClean="0"/>
              <a:t>Coffee Break</a:t>
            </a:r>
            <a:endParaRPr lang="en-US" sz="2000" i="1" dirty="0"/>
          </a:p>
          <a:p>
            <a:pPr lvl="0"/>
            <a:r>
              <a:rPr lang="en-AU" sz="2000" dirty="0" smtClean="0"/>
              <a:t>Introduction </a:t>
            </a:r>
            <a:r>
              <a:rPr lang="en-AU" sz="2000" dirty="0"/>
              <a:t>to Cytoscape </a:t>
            </a:r>
            <a:endParaRPr lang="en-AU" sz="2000" dirty="0" smtClean="0"/>
          </a:p>
          <a:p>
            <a:pPr lvl="0"/>
            <a:r>
              <a:rPr lang="en-AU" sz="2000" dirty="0" smtClean="0"/>
              <a:t>Hands on Tutorial</a:t>
            </a:r>
          </a:p>
          <a:p>
            <a:pPr lvl="1" eaLnBrk="1" hangingPunct="1"/>
            <a:r>
              <a:rPr lang="en-US" sz="1600" dirty="0" smtClean="0">
                <a:latin typeface="Times New Roman" charset="0"/>
              </a:rPr>
              <a:t>Data import</a:t>
            </a:r>
          </a:p>
          <a:p>
            <a:pPr lvl="1" eaLnBrk="1" hangingPunct="1"/>
            <a:r>
              <a:rPr lang="en-US" sz="1600" dirty="0" smtClean="0">
                <a:latin typeface="Times New Roman" charset="0"/>
              </a:rPr>
              <a:t>Layout and apps</a:t>
            </a:r>
          </a:p>
          <a:p>
            <a:pPr eaLnBrk="1" hangingPunct="1"/>
            <a:r>
              <a:rPr lang="en-US" sz="2000" i="1" dirty="0" smtClean="0">
                <a:latin typeface="Times New Roman" charset="0"/>
              </a:rPr>
              <a:t>Lunch Break</a:t>
            </a:r>
          </a:p>
          <a:p>
            <a:pPr eaLnBrk="1" hangingPunct="1"/>
            <a:r>
              <a:rPr lang="en-US" sz="2000" dirty="0" smtClean="0">
                <a:latin typeface="Times New Roman" charset="0"/>
              </a:rPr>
              <a:t>Hands on: Using Cytoscape to explore YOUR data</a:t>
            </a:r>
            <a:endParaRPr lang="en-US" sz="20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8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latin typeface="Arial"/>
                <a:cs typeface="Arial"/>
              </a:rPr>
              <a:t>Network measures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Node degree</a:t>
            </a:r>
          </a:p>
          <a:p>
            <a:pPr lvl="2"/>
            <a:r>
              <a:rPr lang="en-US" dirty="0" err="1" smtClean="0">
                <a:latin typeface="Arial"/>
                <a:cs typeface="Arial"/>
              </a:rPr>
              <a:t>Indegree</a:t>
            </a:r>
            <a:r>
              <a:rPr lang="en-US" dirty="0" smtClean="0">
                <a:latin typeface="Arial"/>
                <a:cs typeface="Arial"/>
              </a:rPr>
              <a:t>: # of edges for which this node is a target</a:t>
            </a:r>
          </a:p>
          <a:p>
            <a:pPr lvl="2"/>
            <a:r>
              <a:rPr lang="en-US" dirty="0" err="1" smtClean="0">
                <a:latin typeface="Arial"/>
                <a:cs typeface="Arial"/>
              </a:rPr>
              <a:t>Outdegree</a:t>
            </a:r>
            <a:r>
              <a:rPr lang="en-US" dirty="0" smtClean="0">
                <a:latin typeface="Arial"/>
                <a:cs typeface="Arial"/>
              </a:rPr>
              <a:t>: # of edges for which this node is a source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Degree </a:t>
            </a:r>
            <a:r>
              <a:rPr lang="en-US" dirty="0">
                <a:latin typeface="Arial"/>
                <a:cs typeface="Arial"/>
              </a:rPr>
              <a:t>(undirected): # of edges incident to this </a:t>
            </a:r>
            <a:r>
              <a:rPr lang="en-US" dirty="0" smtClean="0">
                <a:latin typeface="Arial"/>
                <a:cs typeface="Arial"/>
              </a:rPr>
              <a:t>node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Hub</a:t>
            </a:r>
          </a:p>
          <a:p>
            <a:pPr lvl="2"/>
            <a:r>
              <a:rPr lang="en-US" dirty="0">
                <a:latin typeface="Arial"/>
                <a:cs typeface="Arial"/>
              </a:rPr>
              <a:t>node with an exceptionally high </a:t>
            </a:r>
            <a:r>
              <a:rPr lang="en-US" dirty="0" smtClean="0">
                <a:latin typeface="Arial"/>
                <a:cs typeface="Arial"/>
              </a:rPr>
              <a:t>degree</a:t>
            </a:r>
          </a:p>
        </p:txBody>
      </p:sp>
      <p:pic>
        <p:nvPicPr>
          <p:cNvPr id="4" name="Picture 3" descr="simpl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67" y="1244600"/>
            <a:ext cx="7484533" cy="49865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b="1" dirty="0" smtClean="0"/>
              <a:t>Analytical Approaches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912166" y="253448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84577" y="172941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34882" y="352913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49890" y="533731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33261" y="29345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41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2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latin typeface="Arial"/>
                <a:cs typeface="Arial"/>
              </a:rPr>
              <a:t>Network measures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Node degree</a:t>
            </a:r>
          </a:p>
          <a:p>
            <a:pPr lvl="2"/>
            <a:r>
              <a:rPr lang="en-US" dirty="0" err="1" smtClean="0">
                <a:latin typeface="Arial"/>
                <a:cs typeface="Arial"/>
              </a:rPr>
              <a:t>Indegree</a:t>
            </a:r>
            <a:r>
              <a:rPr lang="en-US" dirty="0" smtClean="0">
                <a:latin typeface="Arial"/>
                <a:cs typeface="Arial"/>
              </a:rPr>
              <a:t>: # of edges for which this node is a target</a:t>
            </a:r>
          </a:p>
          <a:p>
            <a:pPr lvl="2"/>
            <a:r>
              <a:rPr lang="en-US" dirty="0" err="1" smtClean="0">
                <a:latin typeface="Arial"/>
                <a:cs typeface="Arial"/>
              </a:rPr>
              <a:t>Outdegree</a:t>
            </a:r>
            <a:r>
              <a:rPr lang="en-US" dirty="0" smtClean="0">
                <a:latin typeface="Arial"/>
                <a:cs typeface="Arial"/>
              </a:rPr>
              <a:t>: # of edges for which this node is a source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Degree </a:t>
            </a:r>
            <a:r>
              <a:rPr lang="en-US" dirty="0">
                <a:latin typeface="Arial"/>
                <a:cs typeface="Arial"/>
              </a:rPr>
              <a:t>(undirected): # of edges incident to this </a:t>
            </a:r>
            <a:r>
              <a:rPr lang="en-US" dirty="0" smtClean="0">
                <a:latin typeface="Arial"/>
                <a:cs typeface="Arial"/>
              </a:rPr>
              <a:t>node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Hub</a:t>
            </a:r>
          </a:p>
          <a:p>
            <a:pPr lvl="2"/>
            <a:r>
              <a:rPr lang="en-US" dirty="0">
                <a:latin typeface="Arial"/>
                <a:cs typeface="Arial"/>
              </a:rPr>
              <a:t>node with an exceptionally high </a:t>
            </a:r>
            <a:r>
              <a:rPr lang="en-US" dirty="0" smtClean="0">
                <a:latin typeface="Arial"/>
                <a:cs typeface="Arial"/>
              </a:rPr>
              <a:t>degree</a:t>
            </a:r>
          </a:p>
        </p:txBody>
      </p:sp>
      <p:pic>
        <p:nvPicPr>
          <p:cNvPr id="20" name="Picture 2" descr="D:\projects-local\Conferences\2015_Norwich\Cytoscape Session 2015\StringADHD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r="16667"/>
          <a:stretch/>
        </p:blipFill>
        <p:spPr bwMode="auto">
          <a:xfrm>
            <a:off x="372456" y="1196387"/>
            <a:ext cx="8661867" cy="525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b="1" dirty="0" smtClean="0"/>
              <a:t>Analytical Approaches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33261" y="29345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16425" y="3575222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50496" y="126003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256428" y="32169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923464" y="500046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510994" y="596588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468574" y="280134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4</a:t>
            </a:r>
            <a:endParaRPr lang="en-US" sz="2400" b="1" dirty="0"/>
          </a:p>
        </p:txBody>
      </p:sp>
      <p:pic>
        <p:nvPicPr>
          <p:cNvPr id="2052" name="Picture 4" descr="D:\projects-local\Conferences\2015_Norwich\Cytoscape Session 2015\StringADHDPl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 r="10474"/>
          <a:stretch/>
        </p:blipFill>
        <p:spPr bwMode="auto">
          <a:xfrm>
            <a:off x="372456" y="1260037"/>
            <a:ext cx="8771543" cy="516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projects-local\Conferences\2015_Norwich\Cytoscape Session 2015\StringADHDPlusDegre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" r="10614"/>
          <a:stretch/>
        </p:blipFill>
        <p:spPr bwMode="auto">
          <a:xfrm>
            <a:off x="25400" y="1287646"/>
            <a:ext cx="9093200" cy="516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2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/>
      <p:bldP spid="5" grpId="1" uiExpand="1"/>
      <p:bldP spid="6" grpId="0" uiExpand="1"/>
      <p:bldP spid="6" grpId="1" uiExpand="1"/>
      <p:bldP spid="15" grpId="0" uiExpand="1"/>
      <p:bldP spid="15" grpId="1" uiExpand="1"/>
      <p:bldP spid="17" grpId="0" uiExpand="1"/>
      <p:bldP spid="17" grpId="1" uiExpand="1"/>
      <p:bldP spid="18" grpId="0" uiExpand="1"/>
      <p:bldP spid="18" grpId="1" uiExpand="1"/>
      <p:bldP spid="19" grpId="0" uiExpand="1"/>
      <p:bldP spid="19" grpId="1" uiExpan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latin typeface="Arial"/>
                <a:cs typeface="Arial"/>
              </a:rPr>
              <a:t>Scale-free</a:t>
            </a:r>
            <a:r>
              <a:rPr lang="en-US" baseline="0" dirty="0" smtClean="0">
                <a:latin typeface="Arial"/>
                <a:cs typeface="Arial"/>
              </a:rPr>
              <a:t> networks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Degree distribution follows power law: </a:t>
            </a:r>
          </a:p>
          <a:p>
            <a:pPr marL="914400" lvl="2" indent="0">
              <a:buNone/>
            </a:pPr>
            <a:r>
              <a:rPr lang="en-US" i="1" dirty="0">
                <a:latin typeface="Arial"/>
                <a:cs typeface="Arial"/>
              </a:rPr>
              <a:t>	</a:t>
            </a:r>
            <a:r>
              <a:rPr lang="en-US" i="1" dirty="0" smtClean="0">
                <a:latin typeface="Arial"/>
                <a:cs typeface="Arial"/>
              </a:rPr>
              <a:t>P(k) ~ k</a:t>
            </a:r>
            <a:r>
              <a:rPr lang="en-US" i="1" baseline="30000" dirty="0" smtClean="0">
                <a:latin typeface="Arial"/>
                <a:cs typeface="Arial"/>
              </a:rPr>
              <a:t>-</a:t>
            </a:r>
            <a:r>
              <a:rPr lang="en-US" i="1" baseline="30000" dirty="0" err="1" smtClean="0">
                <a:latin typeface="Arial"/>
                <a:cs typeface="Arial"/>
              </a:rPr>
              <a:t>γ</a:t>
            </a:r>
            <a:r>
              <a:rPr lang="en-US" dirty="0" smtClean="0">
                <a:latin typeface="Arial"/>
                <a:cs typeface="Arial"/>
              </a:rPr>
              <a:t>, where </a:t>
            </a:r>
            <a:r>
              <a:rPr lang="en-US" dirty="0" err="1" smtClean="0">
                <a:latin typeface="Arial"/>
                <a:cs typeface="Arial"/>
              </a:rPr>
              <a:t>γ</a:t>
            </a:r>
            <a:r>
              <a:rPr lang="en-US" dirty="0" smtClean="0">
                <a:latin typeface="Arial"/>
                <a:cs typeface="Arial"/>
              </a:rPr>
              <a:t> is a constant.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Result is that there are distinctive “hubs” (essential</a:t>
            </a:r>
            <a:r>
              <a:rPr lang="en-US" baseline="0" dirty="0" smtClean="0">
                <a:latin typeface="Arial"/>
                <a:cs typeface="Arial"/>
              </a:rPr>
              <a:t> proteins?)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Overall, though, network is resilient to perturbation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Biological</a:t>
            </a:r>
            <a:r>
              <a:rPr lang="en-US" baseline="0" dirty="0" smtClean="0">
                <a:latin typeface="Arial"/>
                <a:cs typeface="Arial"/>
              </a:rPr>
              <a:t> (and social) networks tend to be scale-free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b="1" dirty="0" smtClean="0"/>
              <a:t>Analytical Approaches</a:t>
            </a:r>
            <a:endParaRPr lang="en-US" b="1" dirty="0"/>
          </a:p>
        </p:txBody>
      </p:sp>
      <p:pic>
        <p:nvPicPr>
          <p:cNvPr id="4" name="Picture 3" descr="galFiltered-scale-free.png"/>
          <p:cNvPicPr>
            <a:picLocks noChangeAspect="1"/>
          </p:cNvPicPr>
          <p:nvPr/>
        </p:nvPicPr>
        <p:blipFill rotWithShape="1">
          <a:blip r:embed="rId2"/>
          <a:srcRect l="16181" r="20226"/>
          <a:stretch/>
        </p:blipFill>
        <p:spPr>
          <a:xfrm>
            <a:off x="3878317" y="850900"/>
            <a:ext cx="4508938" cy="5605734"/>
          </a:xfrm>
          <a:prstGeom prst="rect">
            <a:avLst/>
          </a:prstGeom>
        </p:spPr>
      </p:pic>
      <p:pic>
        <p:nvPicPr>
          <p:cNvPr id="6" name="Picture 5" descr="Screen shot 2009-09-19 at 1.32.2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1244600"/>
            <a:ext cx="3415558" cy="2438115"/>
          </a:xfrm>
          <a:prstGeom prst="rect">
            <a:avLst/>
          </a:prstGeom>
        </p:spPr>
      </p:pic>
      <p:pic>
        <p:nvPicPr>
          <p:cNvPr id="7" name="Picture 6" descr="Screen shot 2009-09-19 at 1.32.0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54" y="3682715"/>
            <a:ext cx="2657591" cy="178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4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latin typeface="Arial"/>
                <a:cs typeface="Arial"/>
              </a:rPr>
              <a:t>Network measures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Shortest path length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Shortest traversal distance between two nodes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Can be weighted if edges have weights or hops if not</a:t>
            </a:r>
          </a:p>
        </p:txBody>
      </p:sp>
      <p:pic>
        <p:nvPicPr>
          <p:cNvPr id="4" name="Picture 3" descr="simpl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806" y="1244600"/>
            <a:ext cx="7484533" cy="49865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09-09-19 at 1.41.51 PM.png"/>
          <p:cNvPicPr>
            <a:picLocks noChangeAspect="1"/>
          </p:cNvPicPr>
          <p:nvPr/>
        </p:nvPicPr>
        <p:blipFill>
          <a:blip r:embed="rId3"/>
          <a:srcRect l="29095" t="7089" r="28317" b="7155"/>
          <a:stretch>
            <a:fillRect/>
          </a:stretch>
        </p:blipFill>
        <p:spPr>
          <a:xfrm>
            <a:off x="3132682" y="1388538"/>
            <a:ext cx="4148667" cy="4813830"/>
          </a:xfrm>
          <a:prstGeom prst="rect">
            <a:avLst/>
          </a:prstGeom>
        </p:spPr>
      </p:pic>
      <p:pic>
        <p:nvPicPr>
          <p:cNvPr id="6" name="Picture 5" descr="Screen shot 2009-09-19 at 1.42.13 PM.png"/>
          <p:cNvPicPr>
            <a:picLocks noChangeAspect="1"/>
          </p:cNvPicPr>
          <p:nvPr/>
        </p:nvPicPr>
        <p:blipFill>
          <a:blip r:embed="rId4"/>
          <a:srcRect l="31501" t="8513" r="31667" b="8674"/>
          <a:stretch>
            <a:fillRect/>
          </a:stretch>
        </p:blipFill>
        <p:spPr>
          <a:xfrm>
            <a:off x="3403610" y="1481662"/>
            <a:ext cx="3551079" cy="4597403"/>
          </a:xfrm>
          <a:prstGeom prst="rect">
            <a:avLst/>
          </a:prstGeom>
        </p:spPr>
      </p:pic>
      <p:pic>
        <p:nvPicPr>
          <p:cNvPr id="7" name="Picture 6" descr="Screen shot 2009-09-19 at 1.42.31 PM.png"/>
          <p:cNvPicPr>
            <a:picLocks noChangeAspect="1"/>
          </p:cNvPicPr>
          <p:nvPr/>
        </p:nvPicPr>
        <p:blipFill>
          <a:blip r:embed="rId5"/>
          <a:srcRect l="31852" t="8483" r="32593" b="7678"/>
          <a:stretch>
            <a:fillRect/>
          </a:stretch>
        </p:blipFill>
        <p:spPr>
          <a:xfrm>
            <a:off x="3471322" y="1388537"/>
            <a:ext cx="3531883" cy="4791955"/>
          </a:xfrm>
          <a:prstGeom prst="rect">
            <a:avLst/>
          </a:prstGeom>
        </p:spPr>
      </p:pic>
      <p:pic>
        <p:nvPicPr>
          <p:cNvPr id="9" name="Picture 8" descr="Screen shot 2009-09-19 at 1.42.46 PM.png"/>
          <p:cNvPicPr>
            <a:picLocks noChangeAspect="1"/>
          </p:cNvPicPr>
          <p:nvPr/>
        </p:nvPicPr>
        <p:blipFill>
          <a:blip r:embed="rId6"/>
          <a:srcRect l="31482" t="8584" r="32407" b="9066"/>
          <a:stretch>
            <a:fillRect/>
          </a:stretch>
        </p:blipFill>
        <p:spPr>
          <a:xfrm>
            <a:off x="3420523" y="1354671"/>
            <a:ext cx="3598281" cy="4733124"/>
          </a:xfrm>
          <a:prstGeom prst="rect">
            <a:avLst/>
          </a:prstGeom>
        </p:spPr>
      </p:pic>
      <p:pic>
        <p:nvPicPr>
          <p:cNvPr id="8" name="Picture 7" descr="Screen shot 2009-09-19 at 1.42.13 PM.png"/>
          <p:cNvPicPr>
            <a:picLocks noChangeAspect="1"/>
          </p:cNvPicPr>
          <p:nvPr/>
        </p:nvPicPr>
        <p:blipFill>
          <a:blip r:embed="rId4"/>
          <a:srcRect l="31501" t="8513" r="31667" b="8674"/>
          <a:stretch>
            <a:fillRect/>
          </a:stretch>
        </p:blipFill>
        <p:spPr>
          <a:xfrm>
            <a:off x="3369724" y="1337739"/>
            <a:ext cx="3662247" cy="4741326"/>
          </a:xfrm>
          <a:prstGeom prst="rect">
            <a:avLst/>
          </a:prstGeom>
        </p:spPr>
      </p:pic>
      <p:pic>
        <p:nvPicPr>
          <p:cNvPr id="10" name="Picture 9" descr="Screen shot 2009-09-19 at 1.43.14 PM.png"/>
          <p:cNvPicPr>
            <a:picLocks noChangeAspect="1"/>
          </p:cNvPicPr>
          <p:nvPr/>
        </p:nvPicPr>
        <p:blipFill>
          <a:blip r:embed="rId7"/>
          <a:srcRect l="32037" t="7937" r="32963" b="9007"/>
          <a:stretch>
            <a:fillRect/>
          </a:stretch>
        </p:blipFill>
        <p:spPr>
          <a:xfrm>
            <a:off x="3522121" y="1286940"/>
            <a:ext cx="3510514" cy="479212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b="1" dirty="0" smtClean="0"/>
              <a:t>Analytical Approaches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251714" y="258417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132682" y="234563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3257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2" grpId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b="1" dirty="0" smtClean="0"/>
              <a:t>Analytical Approaches</a:t>
            </a:r>
            <a:endParaRPr lang="en-US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84200" y="1244600"/>
            <a:ext cx="7019235" cy="5211763"/>
          </a:xfrm>
        </p:spPr>
        <p:txBody>
          <a:bodyPr/>
          <a:lstStyle/>
          <a:p>
            <a:pPr lvl="0"/>
            <a:r>
              <a:rPr lang="en-US" sz="3200" dirty="0">
                <a:latin typeface="Arial"/>
                <a:cs typeface="Arial"/>
              </a:rPr>
              <a:t>Small-world networks </a:t>
            </a:r>
          </a:p>
          <a:p>
            <a:pPr lvl="1"/>
            <a:r>
              <a:rPr lang="en-US" sz="2800" dirty="0">
                <a:latin typeface="Arial"/>
                <a:cs typeface="Arial"/>
              </a:rPr>
              <a:t>any two arbitrary nodes are connected by a small number of intermediate edges</a:t>
            </a:r>
          </a:p>
          <a:p>
            <a:pPr lvl="1"/>
            <a:r>
              <a:rPr lang="en-US" sz="2800" dirty="0">
                <a:latin typeface="Arial"/>
                <a:cs typeface="Arial"/>
              </a:rPr>
              <a:t>the network has an average shortest path length much smaller than the number of nodes in the network (Watts, Nature, 1998).</a:t>
            </a:r>
          </a:p>
          <a:p>
            <a:pPr lvl="1"/>
            <a:r>
              <a:rPr lang="en-US" sz="2800" dirty="0">
                <a:latin typeface="Arial"/>
                <a:cs typeface="Arial"/>
              </a:rPr>
              <a:t>Interaction networks have been shown to be small-world networks (</a:t>
            </a:r>
            <a:r>
              <a:rPr lang="en-US" sz="2800" dirty="0" err="1">
                <a:latin typeface="Arial"/>
                <a:cs typeface="Arial"/>
              </a:rPr>
              <a:t>Barabási</a:t>
            </a:r>
            <a:r>
              <a:rPr lang="en-US" sz="2800" dirty="0">
                <a:latin typeface="Arial"/>
                <a:cs typeface="Arial"/>
              </a:rPr>
              <a:t>, Nature Reviews in Genetics, 2004)</a:t>
            </a:r>
          </a:p>
        </p:txBody>
      </p:sp>
      <p:pic>
        <p:nvPicPr>
          <p:cNvPr id="1026" name="Picture 2" descr="http://www.ciul.ul.pt/~physbio/PBS/img/small-worl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502" y="3127219"/>
            <a:ext cx="17145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5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aseline="0" dirty="0" smtClean="0">
                <a:latin typeface="Arial"/>
                <a:cs typeface="Arial"/>
              </a:rPr>
              <a:t>Random networks</a:t>
            </a:r>
          </a:p>
          <a:p>
            <a:pPr lvl="1"/>
            <a:r>
              <a:rPr lang="en-US" dirty="0">
                <a:latin typeface="Arial"/>
                <a:cs typeface="Arial"/>
              </a:rPr>
              <a:t>homogeneous, </a:t>
            </a:r>
            <a:r>
              <a:rPr lang="en-US" dirty="0" smtClean="0">
                <a:latin typeface="Arial"/>
                <a:cs typeface="Arial"/>
              </a:rPr>
              <a:t>nodes </a:t>
            </a:r>
            <a:r>
              <a:rPr lang="en-US" dirty="0">
                <a:latin typeface="Arial"/>
                <a:cs typeface="Arial"/>
              </a:rPr>
              <a:t>have </a:t>
            </a:r>
            <a:r>
              <a:rPr lang="en-US" dirty="0" smtClean="0">
                <a:latin typeface="Arial"/>
                <a:cs typeface="Arial"/>
              </a:rPr>
              <a:t>similar degrees, and not </a:t>
            </a:r>
            <a:r>
              <a:rPr lang="en-US" dirty="0">
                <a:latin typeface="Arial"/>
                <a:cs typeface="Arial"/>
              </a:rPr>
              <a:t>robust to arbitrary node </a:t>
            </a:r>
            <a:r>
              <a:rPr lang="en-US" dirty="0" smtClean="0">
                <a:latin typeface="Arial"/>
                <a:cs typeface="Arial"/>
              </a:rPr>
              <a:t>failure </a:t>
            </a:r>
            <a:endParaRPr lang="en-US" baseline="0" dirty="0" smtClean="0">
              <a:latin typeface="Arial"/>
              <a:cs typeface="Arial"/>
            </a:endParaRPr>
          </a:p>
          <a:p>
            <a:pPr lvl="1"/>
            <a:r>
              <a:rPr lang="en-US" baseline="0" dirty="0" smtClean="0">
                <a:latin typeface="Arial"/>
                <a:cs typeface="Arial"/>
              </a:rPr>
              <a:t>Algorithms exist to create random networks</a:t>
            </a:r>
          </a:p>
          <a:p>
            <a:pPr lvl="2"/>
            <a:r>
              <a:rPr lang="en-US" baseline="0" dirty="0" smtClean="0">
                <a:latin typeface="Arial"/>
                <a:cs typeface="Arial"/>
              </a:rPr>
              <a:t>Flat random network: </a:t>
            </a:r>
            <a:r>
              <a:rPr lang="en-US" baseline="0" dirty="0" err="1" smtClean="0">
                <a:latin typeface="Arial"/>
                <a:cs typeface="Arial"/>
              </a:rPr>
              <a:t>Erdos-Renyi</a:t>
            </a:r>
            <a:endParaRPr lang="en-US" baseline="0" dirty="0" smtClean="0">
              <a:latin typeface="Arial"/>
              <a:cs typeface="Arial"/>
            </a:endParaRPr>
          </a:p>
          <a:p>
            <a:pPr lvl="2"/>
            <a:r>
              <a:rPr lang="en-US" baseline="0" dirty="0" smtClean="0">
                <a:latin typeface="Arial"/>
                <a:cs typeface="Arial"/>
              </a:rPr>
              <a:t>Scale-free: </a:t>
            </a:r>
            <a:r>
              <a:rPr lang="en-US" baseline="0" dirty="0" err="1" smtClean="0">
                <a:latin typeface="Arial"/>
                <a:cs typeface="Arial"/>
              </a:rPr>
              <a:t>Barabasi</a:t>
            </a:r>
            <a:r>
              <a:rPr lang="en-US" baseline="0" dirty="0" smtClean="0">
                <a:latin typeface="Arial"/>
                <a:cs typeface="Arial"/>
              </a:rPr>
              <a:t>-Albert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Small-world (high clustering): Watts-</a:t>
            </a:r>
            <a:r>
              <a:rPr lang="en-US" dirty="0" err="1" smtClean="0">
                <a:latin typeface="Arial"/>
                <a:cs typeface="Arial"/>
              </a:rPr>
              <a:t>Strogatz</a:t>
            </a:r>
            <a:endParaRPr lang="en-US" baseline="0" dirty="0" smtClean="0">
              <a:latin typeface="Arial"/>
              <a:cs typeface="Arial"/>
            </a:endParaRPr>
          </a:p>
          <a:p>
            <a:pPr lvl="1"/>
            <a:r>
              <a:rPr lang="en-US" baseline="0" dirty="0" smtClean="0">
                <a:latin typeface="Arial"/>
                <a:cs typeface="Arial"/>
              </a:rPr>
              <a:t>Useful to compare your network vs. a random network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b="1" dirty="0" smtClean="0"/>
              <a:t>Analytical Approaches</a:t>
            </a:r>
            <a:endParaRPr lang="en-US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5274" y="2724193"/>
            <a:ext cx="4404012" cy="384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20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latin typeface="Arial"/>
                <a:cs typeface="Arial"/>
              </a:rPr>
              <a:t>Network measures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Clustering coefficient 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Measures how close the neighbors of a node are to being a clique (fully connected group)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# of edges connecting a node’s neighbors/the node’s degree</a:t>
            </a:r>
          </a:p>
        </p:txBody>
      </p:sp>
      <p:pic>
        <p:nvPicPr>
          <p:cNvPr id="11" name="Picture 10" descr="simpl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67" y="1244600"/>
            <a:ext cx="7484533" cy="49865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3522134" y="1676401"/>
            <a:ext cx="3324849" cy="4060910"/>
            <a:chOff x="3522134" y="1676401"/>
            <a:chExt cx="3324849" cy="4060910"/>
          </a:xfrm>
        </p:grpSpPr>
        <p:sp>
          <p:nvSpPr>
            <p:cNvPr id="5" name="TextBox 4"/>
            <p:cNvSpPr txBox="1"/>
            <p:nvPr/>
          </p:nvSpPr>
          <p:spPr>
            <a:xfrm>
              <a:off x="3522134" y="3115737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0.5</a:t>
              </a:r>
              <a:endParaRPr lang="en-US" sz="20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05943" y="1676401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1.0</a:t>
              </a:r>
              <a:endParaRPr lang="en-US" sz="20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34077" y="533720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0</a:t>
              </a:r>
              <a:endParaRPr lang="en-US" sz="20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48235" y="3637469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0.3</a:t>
              </a:r>
              <a:endParaRPr lang="en-US" sz="2000" b="1" dirty="0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b="1" dirty="0" smtClean="0"/>
              <a:t>Analytical Approaches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28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1" y="1244600"/>
            <a:ext cx="8331200" cy="5211763"/>
          </a:xfrm>
        </p:spPr>
        <p:txBody>
          <a:bodyPr/>
          <a:lstStyle/>
          <a:p>
            <a:pPr lvl="0"/>
            <a:r>
              <a:rPr lang="en-US" dirty="0" smtClean="0">
                <a:latin typeface="Arial"/>
                <a:cs typeface="Arial"/>
              </a:rPr>
              <a:t>Centrality - measures of node importance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Degree centrality (</a:t>
            </a:r>
            <a:r>
              <a:rPr lang="en-US" i="1" dirty="0" smtClean="0">
                <a:latin typeface="Arial"/>
                <a:cs typeface="Arial"/>
              </a:rPr>
              <a:t>find hubs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Degree of this node / (# of nodes – 1)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Betweenness centrality (</a:t>
            </a:r>
            <a:r>
              <a:rPr lang="en-US" i="1" dirty="0" smtClean="0">
                <a:latin typeface="Arial"/>
                <a:cs typeface="Arial"/>
              </a:rPr>
              <a:t>bottleneck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The average number of shortest paths that go through this node / (# of pairs)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Closeness centrality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The sum of all shortest paths between this node and all other nodes /  (# of nodes – 1)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simpl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135" y="821275"/>
            <a:ext cx="7484533" cy="49865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09-09-22 at 6.15.50 AM.png"/>
          <p:cNvPicPr>
            <a:picLocks noChangeAspect="1"/>
          </p:cNvPicPr>
          <p:nvPr/>
        </p:nvPicPr>
        <p:blipFill>
          <a:blip r:embed="rId4"/>
          <a:srcRect b="25275"/>
          <a:stretch>
            <a:fillRect/>
          </a:stretch>
        </p:blipFill>
        <p:spPr>
          <a:xfrm>
            <a:off x="211667" y="5486839"/>
            <a:ext cx="8915400" cy="103725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b="1" dirty="0" smtClean="0"/>
              <a:t>Analytical Approaches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961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Network Analyzer Demo…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b="1" dirty="0" smtClean="0"/>
              <a:t>Analytical Approaches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209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latin typeface="Arial"/>
                <a:cs typeface="Arial"/>
              </a:rPr>
              <a:t>Motif</a:t>
            </a:r>
            <a:r>
              <a:rPr lang="en-US" baseline="0" dirty="0" smtClean="0">
                <a:latin typeface="Arial"/>
                <a:cs typeface="Arial"/>
              </a:rPr>
              <a:t> finding</a:t>
            </a:r>
          </a:p>
          <a:p>
            <a:pPr lvl="1"/>
            <a:r>
              <a:rPr lang="en-US" baseline="0" dirty="0" smtClean="0">
                <a:latin typeface="Arial"/>
                <a:cs typeface="Arial"/>
              </a:rPr>
              <a:t>Search directed networks for network motifs (feed-forward loops, feedback loops, etc.)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b="1" dirty="0" smtClean="0"/>
              <a:t>Analytical Approaches</a:t>
            </a:r>
            <a:endParaRPr lang="en-US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2337403" y="2869175"/>
            <a:ext cx="6338941" cy="3049494"/>
            <a:chOff x="2576459" y="2971800"/>
            <a:chExt cx="6338941" cy="3049494"/>
          </a:xfrm>
        </p:grpSpPr>
        <p:pic>
          <p:nvPicPr>
            <p:cNvPr id="12" name="Picture 11" descr="Screen Shot 2013-08-16 at 4.22.08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"/>
            <a:stretch/>
          </p:blipFill>
          <p:spPr>
            <a:xfrm>
              <a:off x="2576459" y="2971800"/>
              <a:ext cx="3351483" cy="30494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Screen Shot 2013-08-16 at 4.37.20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5704" y="3961270"/>
              <a:ext cx="2859696" cy="134135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194352" y="3141932"/>
            <a:ext cx="7053180" cy="2577407"/>
            <a:chOff x="1433408" y="3664867"/>
            <a:chExt cx="7053180" cy="25774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3408" y="3664867"/>
              <a:ext cx="4494534" cy="2577407"/>
            </a:xfrm>
            <a:prstGeom prst="rect">
              <a:avLst/>
            </a:prstGeom>
          </p:spPr>
        </p:pic>
        <p:pic>
          <p:nvPicPr>
            <p:cNvPr id="19" name="Picture 18" descr="Screen Shot 2013-08-16 at 4.38.26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5704" y="4415836"/>
              <a:ext cx="2430884" cy="1307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4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29882"/>
            <a:ext cx="7996237" cy="850900"/>
          </a:xfrm>
        </p:spPr>
        <p:txBody>
          <a:bodyPr/>
          <a:lstStyle/>
          <a:p>
            <a:r>
              <a:rPr lang="en-US" sz="5400" b="1" dirty="0" smtClean="0"/>
              <a:t>Introductions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John</a:t>
            </a:r>
            <a:r>
              <a:rPr lang="en-US" baseline="0" dirty="0" smtClean="0"/>
              <a:t> “Scooter” Morris</a:t>
            </a:r>
          </a:p>
          <a:p>
            <a:pPr lvl="1"/>
            <a:r>
              <a:rPr lang="en-US" sz="2400" dirty="0" smtClean="0"/>
              <a:t>2010-Current</a:t>
            </a:r>
          </a:p>
          <a:p>
            <a:pPr lvl="2"/>
            <a:r>
              <a:rPr lang="en-US" sz="2000" dirty="0" smtClean="0"/>
              <a:t>Adjunct Assistant Professor, Pharmaceutical Chemistry</a:t>
            </a:r>
          </a:p>
          <a:p>
            <a:pPr lvl="1"/>
            <a:r>
              <a:rPr lang="en-US" sz="2400" dirty="0" smtClean="0"/>
              <a:t>2004-Current</a:t>
            </a:r>
          </a:p>
          <a:p>
            <a:pPr lvl="2"/>
            <a:r>
              <a:rPr lang="en-US" sz="2000" dirty="0" smtClean="0"/>
              <a:t>Director, NCRR Resource for Biocomputing, Visualization, and Informatics (RBVI) @ UCSF</a:t>
            </a:r>
          </a:p>
          <a:p>
            <a:pPr lvl="1"/>
            <a:r>
              <a:rPr lang="en-US" sz="2400" dirty="0" smtClean="0"/>
              <a:t>1985-2004</a:t>
            </a:r>
          </a:p>
          <a:p>
            <a:pPr lvl="2"/>
            <a:r>
              <a:rPr lang="en-US" sz="2000" dirty="0" smtClean="0"/>
              <a:t>Principal Systems Architect: Genentech, Inc.</a:t>
            </a:r>
          </a:p>
          <a:p>
            <a:pPr lvl="1"/>
            <a:r>
              <a:rPr lang="en-US" dirty="0" smtClean="0"/>
              <a:t>Cytoscape core team</a:t>
            </a:r>
            <a:r>
              <a:rPr lang="en-US" baseline="0" dirty="0" smtClean="0"/>
              <a:t> since 2006</a:t>
            </a:r>
          </a:p>
          <a:p>
            <a:pPr lvl="1"/>
            <a:r>
              <a:rPr lang="en-US" dirty="0" smtClean="0"/>
              <a:t>Author of several Cytoscape plugins</a:t>
            </a:r>
          </a:p>
          <a:p>
            <a:pPr lvl="2"/>
            <a:r>
              <a:rPr lang="en-US" dirty="0" err="1" smtClean="0"/>
              <a:t>SFLDLoader</a:t>
            </a:r>
            <a:r>
              <a:rPr lang="en-US" dirty="0" smtClean="0"/>
              <a:t>, </a:t>
            </a:r>
            <a:r>
              <a:rPr lang="en-US" i="1" dirty="0" err="1" smtClean="0"/>
              <a:t>structureViz</a:t>
            </a:r>
            <a:r>
              <a:rPr lang="en-US" i="1" dirty="0" smtClean="0"/>
              <a:t>, clusterMaker, </a:t>
            </a:r>
            <a:r>
              <a:rPr lang="en-US" i="1" dirty="0" err="1" smtClean="0"/>
              <a:t>chemViz</a:t>
            </a:r>
            <a:r>
              <a:rPr lang="en-US" dirty="0" smtClean="0"/>
              <a:t>, </a:t>
            </a:r>
            <a:r>
              <a:rPr lang="en-US" dirty="0" err="1" smtClean="0"/>
              <a:t>metanodePlugin</a:t>
            </a:r>
            <a:r>
              <a:rPr lang="en-US" dirty="0" smtClean="0"/>
              <a:t>, </a:t>
            </a:r>
            <a:r>
              <a:rPr lang="en-US" dirty="0" err="1" smtClean="0"/>
              <a:t>groupTool</a:t>
            </a:r>
            <a:r>
              <a:rPr lang="en-US" dirty="0" smtClean="0"/>
              <a:t>, </a:t>
            </a:r>
            <a:r>
              <a:rPr lang="en-US" dirty="0" err="1" smtClean="0"/>
              <a:t>commandTool</a:t>
            </a:r>
            <a:r>
              <a:rPr lang="en-US" dirty="0" smtClean="0"/>
              <a:t>, </a:t>
            </a:r>
            <a:r>
              <a:rPr lang="en-US" dirty="0" err="1" smtClean="0"/>
              <a:t>bioCycPlugin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191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1244600"/>
            <a:ext cx="8509000" cy="2825563"/>
          </a:xfrm>
        </p:spPr>
        <p:txBody>
          <a:bodyPr/>
          <a:lstStyle/>
          <a:p>
            <a:pPr lvl="0"/>
            <a:r>
              <a:rPr lang="en-US" dirty="0" smtClean="0">
                <a:latin typeface="Arial"/>
                <a:cs typeface="Arial"/>
              </a:rPr>
              <a:t>Overrepresentation analysis 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Find terms (GO) that are statistically overrepresented in a network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Not really a network analysis technique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Very useful for visualization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b="1" dirty="0" smtClean="0"/>
              <a:t>Analytical Approaches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778436" y="3813745"/>
            <a:ext cx="8365564" cy="2736010"/>
            <a:chOff x="778436" y="3813745"/>
            <a:chExt cx="8365564" cy="27360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27124" t="6066" r="2499" b="24512"/>
            <a:stretch/>
          </p:blipFill>
          <p:spPr>
            <a:xfrm>
              <a:off x="778436" y="3813745"/>
              <a:ext cx="3863606" cy="2736010"/>
            </a:xfrm>
            <a:prstGeom prst="rect">
              <a:avLst/>
            </a:prstGeom>
          </p:spPr>
        </p:pic>
        <p:pic>
          <p:nvPicPr>
            <p:cNvPr id="4" name="Picture 3" descr="Screen Shot 2013-08-16 at 4.47.50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406" y="4070163"/>
              <a:ext cx="4722594" cy="194459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603293" y="3864731"/>
            <a:ext cx="4536649" cy="2379845"/>
            <a:chOff x="4378751" y="3839882"/>
            <a:chExt cx="4536649" cy="2379845"/>
          </a:xfrm>
        </p:grpSpPr>
        <p:pic>
          <p:nvPicPr>
            <p:cNvPr id="5" name="Picture 4" descr="Screen Shot 2013-08-16 at 4.48.44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751" y="5042462"/>
              <a:ext cx="2217302" cy="11772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 descr="Screen Shot 2013-08-16 at 4.38.00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751" y="3839882"/>
              <a:ext cx="2217302" cy="103281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 descr="Screen Shot 2013-08-16 at 4.48.58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268" y="4295680"/>
              <a:ext cx="2255132" cy="14935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7685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>
                <a:latin typeface="Arial"/>
                <a:cs typeface="Arial"/>
              </a:rPr>
              <a:t>Clustering (</a:t>
            </a:r>
            <a:r>
              <a:rPr lang="en-US" i="1" dirty="0" smtClean="0">
                <a:latin typeface="Arial"/>
                <a:cs typeface="Arial"/>
              </a:rPr>
              <a:t>find hubs, complexes)</a:t>
            </a:r>
            <a:endParaRPr lang="en-US" dirty="0" smtClean="0">
              <a:latin typeface="Arial"/>
              <a:cs typeface="Arial"/>
            </a:endParaRPr>
          </a:p>
          <a:p>
            <a:pPr lvl="1"/>
            <a:r>
              <a:rPr lang="en-US" dirty="0" smtClean="0">
                <a:latin typeface="Arial"/>
                <a:cs typeface="Arial"/>
              </a:rPr>
              <a:t>Goal: group related items together</a:t>
            </a:r>
          </a:p>
          <a:p>
            <a:pPr lvl="0"/>
            <a:r>
              <a:rPr lang="en-US" dirty="0" smtClean="0">
                <a:latin typeface="Arial"/>
                <a:cs typeface="Arial"/>
              </a:rPr>
              <a:t>Clustering types: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Hierarchical clustering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Divide network into pair-wise hierarchy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K-Means clustering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Divide network into </a:t>
            </a:r>
            <a:r>
              <a:rPr lang="en-US" i="1" dirty="0" err="1" smtClean="0">
                <a:latin typeface="Arial"/>
                <a:cs typeface="Arial"/>
              </a:rPr>
              <a:t>k</a:t>
            </a:r>
            <a:r>
              <a:rPr lang="en-US" dirty="0" smtClean="0">
                <a:latin typeface="Arial"/>
                <a:cs typeface="Arial"/>
              </a:rPr>
              <a:t> groups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MCL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Uses a flow simulation to find groups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Community Clustering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Maximize intra-cluster edges vs. inter-cluster edges</a:t>
            </a:r>
          </a:p>
          <a:p>
            <a:pPr lvl="0"/>
            <a:endParaRPr lang="en-US" dirty="0" smtClean="0">
              <a:latin typeface="Arial"/>
              <a:cs typeface="Arial"/>
            </a:endParaRPr>
          </a:p>
        </p:txBody>
      </p:sp>
      <p:pic>
        <p:nvPicPr>
          <p:cNvPr id="4" name="Picture 3" descr="Screen shot 2009-09-19 at 2.05.4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3" y="1054630"/>
            <a:ext cx="4011813" cy="5401733"/>
          </a:xfrm>
          <a:prstGeom prst="rect">
            <a:avLst/>
          </a:prstGeom>
        </p:spPr>
      </p:pic>
      <p:pic>
        <p:nvPicPr>
          <p:cNvPr id="5" name="Picture 4" descr="Screen shot 2009-09-19 at 2.08.1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3" y="1020764"/>
            <a:ext cx="7220317" cy="5401733"/>
          </a:xfrm>
          <a:prstGeom prst="rect">
            <a:avLst/>
          </a:prstGeom>
        </p:spPr>
      </p:pic>
      <p:pic>
        <p:nvPicPr>
          <p:cNvPr id="6" name="Picture 5" descr="Picture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3" y="1020764"/>
            <a:ext cx="7220317" cy="5520467"/>
          </a:xfrm>
          <a:prstGeom prst="rect">
            <a:avLst/>
          </a:prstGeom>
        </p:spPr>
      </p:pic>
      <p:pic>
        <p:nvPicPr>
          <p:cNvPr id="8" name="Picture 7" descr="Screen shot 2009-09-19 at 2.27.2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211" y="1071029"/>
            <a:ext cx="5795898" cy="5215467"/>
          </a:xfrm>
          <a:prstGeom prst="rect">
            <a:avLst/>
          </a:prstGeom>
        </p:spPr>
      </p:pic>
      <p:pic>
        <p:nvPicPr>
          <p:cNvPr id="9" name="Picture 8" descr="collins-mc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091" y="946006"/>
            <a:ext cx="6859846" cy="5645284"/>
          </a:xfrm>
          <a:prstGeom prst="rect">
            <a:avLst/>
          </a:prstGeom>
        </p:spPr>
      </p:pic>
      <p:pic>
        <p:nvPicPr>
          <p:cNvPr id="10" name="Picture 9" descr="collins-gla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9292" y="1071029"/>
            <a:ext cx="6543316" cy="538479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b="1" dirty="0" smtClean="0"/>
              <a:t>Analytical Approaches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403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986" y="194233"/>
            <a:ext cx="7996237" cy="850900"/>
          </a:xfrm>
        </p:spPr>
        <p:txBody>
          <a:bodyPr/>
          <a:lstStyle/>
          <a:p>
            <a:r>
              <a:rPr lang="en-US" sz="3500" b="1" dirty="0" smtClean="0"/>
              <a:t>Visualization of Biological Networks</a:t>
            </a:r>
            <a:endParaRPr lang="en-US" sz="35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Data Mapping</a:t>
            </a:r>
          </a:p>
          <a:p>
            <a:r>
              <a:rPr lang="en-US" dirty="0" smtClean="0">
                <a:latin typeface="Arial"/>
                <a:cs typeface="Arial"/>
              </a:rPr>
              <a:t>Layouts</a:t>
            </a:r>
          </a:p>
          <a:p>
            <a:r>
              <a:rPr lang="en-US" dirty="0" smtClean="0">
                <a:latin typeface="Arial"/>
                <a:cs typeface="Arial"/>
              </a:rPr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71093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119528"/>
            <a:ext cx="7996237" cy="850900"/>
          </a:xfrm>
        </p:spPr>
        <p:txBody>
          <a:bodyPr/>
          <a:lstStyle/>
          <a:p>
            <a:r>
              <a:rPr lang="en-US" b="1" dirty="0" smtClean="0"/>
              <a:t>Depiction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Various ways to depict biological networks: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Node-Link (graph) representation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Partitioned Node-Link representation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Matrix representation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Can be useful for very dense networks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Can also map information into cells of matrix</a:t>
            </a:r>
          </a:p>
          <a:p>
            <a:pPr lvl="3"/>
            <a:r>
              <a:rPr lang="en-US" dirty="0" smtClean="0">
                <a:latin typeface="Arial"/>
                <a:cs typeface="Arial"/>
              </a:rPr>
              <a:t>e.g. degree, color scale (heat map)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Hierarchical reduction to 1D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Orthogonal 1D representation of nodes/edges</a:t>
            </a:r>
          </a:p>
        </p:txBody>
      </p:sp>
      <p:pic>
        <p:nvPicPr>
          <p:cNvPr id="7" name="Picture 6" descr="combined_scores_goo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63" y="1042913"/>
            <a:ext cx="8429570" cy="5282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ombined_scores_good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9" y="1037731"/>
            <a:ext cx="8647231" cy="5418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ombined_scores_goo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68" y="995418"/>
            <a:ext cx="5580624" cy="5470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323" y="1037732"/>
            <a:ext cx="7242735" cy="5518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b="13317"/>
          <a:stretch/>
        </p:blipFill>
        <p:spPr>
          <a:xfrm>
            <a:off x="1905541" y="1037733"/>
            <a:ext cx="5702300" cy="536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2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919163" y="104587"/>
            <a:ext cx="7996237" cy="8509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"/>
              </a:rPr>
              <a:t>Data </a:t>
            </a:r>
            <a:r>
              <a:rPr lang="en-US" b="1" dirty="0" smtClean="0">
                <a:cs typeface="Arial"/>
              </a:rPr>
              <a:t>Mapping</a:t>
            </a:r>
            <a:endParaRPr lang="en-US" b="1" dirty="0"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>
                <a:latin typeface="Arial"/>
                <a:ea typeface="+mn-ea"/>
                <a:cs typeface="Arial"/>
              </a:rPr>
              <a:t>Mapping of data values associated with graph elements onto graph visuals</a:t>
            </a:r>
          </a:p>
          <a:p>
            <a:pPr eaLnBrk="1" hangingPunct="1">
              <a:defRPr/>
            </a:pPr>
            <a:r>
              <a:rPr lang="en-US" dirty="0" smtClean="0">
                <a:latin typeface="Arial"/>
                <a:ea typeface="+mn-ea"/>
                <a:cs typeface="Arial"/>
              </a:rPr>
              <a:t>Visual attributes</a:t>
            </a:r>
          </a:p>
          <a:p>
            <a:pPr lvl="1"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Node fill color, border color, border width, size, shape, opacity, label</a:t>
            </a:r>
          </a:p>
          <a:p>
            <a:pPr lvl="1"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Edge type, color, width, ending type, ending size, ending color</a:t>
            </a:r>
          </a:p>
          <a:p>
            <a:pPr eaLnBrk="1" hangingPunct="1">
              <a:defRPr/>
            </a:pPr>
            <a:r>
              <a:rPr lang="en-US" dirty="0" smtClean="0">
                <a:latin typeface="Arial"/>
                <a:ea typeface="+mn-ea"/>
                <a:cs typeface="Arial"/>
              </a:rPr>
              <a:t>Mapping types</a:t>
            </a:r>
          </a:p>
          <a:p>
            <a:pPr lvl="1" eaLnBrk="1" hangingPunct="1">
              <a:defRPr/>
            </a:pPr>
            <a:r>
              <a:rPr lang="en-US" dirty="0" err="1" smtClean="0">
                <a:latin typeface="Arial"/>
                <a:cs typeface="Arial"/>
              </a:rPr>
              <a:t>Passthrough</a:t>
            </a:r>
            <a:r>
              <a:rPr lang="en-US" dirty="0" smtClean="0">
                <a:latin typeface="Arial"/>
                <a:cs typeface="Arial"/>
              </a:rPr>
              <a:t> (labels)</a:t>
            </a:r>
          </a:p>
          <a:p>
            <a:pPr lvl="1"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Continuous (numeric values)</a:t>
            </a:r>
          </a:p>
          <a:p>
            <a:pPr lvl="1"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Discrete (categories)</a:t>
            </a:r>
          </a:p>
        </p:txBody>
      </p:sp>
      <p:pic>
        <p:nvPicPr>
          <p:cNvPr id="5" name="Picture 4" descr="GalVizMa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alVizMap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GalVizMap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GalVizMap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GalVizMap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GalVizMap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345" y="991066"/>
            <a:ext cx="2227672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163" y="944746"/>
            <a:ext cx="2332037" cy="151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/>
                <a:cs typeface="Arial"/>
              </a:rPr>
              <a:t>Avoid cluttering your visualization with too much data</a:t>
            </a: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Map the data you are specifically interested in to call out meaningful differences</a:t>
            </a: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Mapping too much data to visual attributes may just confuse the viewer</a:t>
            </a: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Can always create multiple networks and map different values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9163" y="104587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pPr eaLnBrk="1" hangingPunct="1"/>
            <a:r>
              <a:rPr lang="en-US" b="1" dirty="0" smtClean="0">
                <a:cs typeface="Arial"/>
              </a:rPr>
              <a:t>Data Mapping</a:t>
            </a:r>
            <a:endParaRPr lang="en-US" b="1" dirty="0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 smtClean="0">
                <a:latin typeface="Arial"/>
                <a:ea typeface="+mn-ea"/>
                <a:cs typeface="Arial"/>
              </a:rPr>
              <a:t>Layouts determine the location of nodes and (sometimes) the paths of edges</a:t>
            </a:r>
          </a:p>
          <a:p>
            <a:pPr eaLnBrk="1" hangingPunct="1">
              <a:defRPr/>
            </a:pPr>
            <a:r>
              <a:rPr lang="en-US" dirty="0" smtClean="0">
                <a:latin typeface="Arial"/>
                <a:ea typeface="+mn-ea"/>
                <a:cs typeface="Arial"/>
              </a:rPr>
              <a:t>Types:</a:t>
            </a:r>
          </a:p>
          <a:p>
            <a:pPr lvl="1"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Simple</a:t>
            </a:r>
          </a:p>
          <a:p>
            <a:pPr lvl="2"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Grid</a:t>
            </a:r>
          </a:p>
          <a:p>
            <a:pPr lvl="2"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Partitions</a:t>
            </a:r>
          </a:p>
          <a:p>
            <a:pPr lvl="1"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Hierarchical </a:t>
            </a:r>
          </a:p>
          <a:p>
            <a:pPr lvl="2"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layout data as a tree or hierarchy</a:t>
            </a:r>
          </a:p>
          <a:p>
            <a:pPr lvl="2"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Works best when there are no loops</a:t>
            </a:r>
          </a:p>
          <a:p>
            <a:pPr lvl="1"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Circular (Radial)</a:t>
            </a:r>
          </a:p>
          <a:p>
            <a:pPr lvl="2"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arrange nodes around a circle</a:t>
            </a:r>
          </a:p>
          <a:p>
            <a:pPr lvl="2"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could use node attributes to govern position</a:t>
            </a:r>
          </a:p>
          <a:p>
            <a:pPr lvl="3"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e.g. degree sorted</a:t>
            </a:r>
          </a:p>
        </p:txBody>
      </p:sp>
      <p:pic>
        <p:nvPicPr>
          <p:cNvPr id="4" name="Picture 3" descr="Gal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alCirclePartition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alHierarchic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GalGal80Sort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58838"/>
            <a:ext cx="8466137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galDegreeSort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55663"/>
            <a:ext cx="8466137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Hierarchica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847725"/>
            <a:ext cx="8559800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pPr eaLnBrk="1" hangingPunct="1"/>
            <a:r>
              <a:rPr lang="en-US" b="1" dirty="0" smtClean="0">
                <a:cs typeface="Arial"/>
              </a:rPr>
              <a:t>Layouts</a:t>
            </a:r>
            <a:endParaRPr lang="en-US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300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/>
                <a:cs typeface="Arial"/>
              </a:rPr>
              <a:t>Types:</a:t>
            </a:r>
          </a:p>
          <a:p>
            <a:pPr lvl="1" eaLnBrk="1" hangingPunct="1"/>
            <a:r>
              <a:rPr lang="en-US">
                <a:latin typeface="Arial"/>
                <a:ea typeface="ＭＳ Ｐゴシック" charset="0"/>
                <a:cs typeface="Arial"/>
              </a:rPr>
              <a:t>Force-Directed</a:t>
            </a:r>
          </a:p>
          <a:p>
            <a:pPr lvl="2" eaLnBrk="1" hangingPunct="1"/>
            <a:r>
              <a:rPr lang="en-US">
                <a:latin typeface="Arial"/>
                <a:ea typeface="ＭＳ Ｐゴシック" charset="0"/>
                <a:cs typeface="Arial"/>
              </a:rPr>
              <a:t>simulate edges as springs</a:t>
            </a:r>
          </a:p>
          <a:p>
            <a:pPr lvl="2" eaLnBrk="1" hangingPunct="1"/>
            <a:r>
              <a:rPr lang="en-US">
                <a:latin typeface="Arial"/>
                <a:ea typeface="ＭＳ Ｐゴシック" charset="0"/>
                <a:cs typeface="Arial"/>
              </a:rPr>
              <a:t>may be weighted or unweighted</a:t>
            </a:r>
          </a:p>
          <a:p>
            <a:pPr lvl="1" eaLnBrk="1" hangingPunct="1"/>
            <a:r>
              <a:rPr lang="en-US">
                <a:latin typeface="Arial"/>
                <a:ea typeface="ＭＳ Ｐゴシック" charset="0"/>
                <a:cs typeface="Arial"/>
              </a:rPr>
              <a:t>Combining layouts</a:t>
            </a:r>
          </a:p>
          <a:p>
            <a:pPr lvl="2" eaLnBrk="1" hangingPunct="1"/>
            <a:r>
              <a:rPr lang="en-US">
                <a:latin typeface="Arial"/>
                <a:ea typeface="ＭＳ Ｐゴシック" charset="0"/>
                <a:cs typeface="Arial"/>
              </a:rPr>
              <a:t>Use a general layout (force directed) for the entire graph, but use hierarchical or radial to focus on a particular portion</a:t>
            </a:r>
          </a:p>
          <a:p>
            <a:pPr lvl="1" eaLnBrk="1" hangingPunct="1"/>
            <a:r>
              <a:rPr lang="en-US">
                <a:latin typeface="Arial"/>
                <a:ea typeface="ＭＳ Ｐゴシック" charset="0"/>
                <a:cs typeface="Arial"/>
              </a:rPr>
              <a:t>Multi-layer layouts</a:t>
            </a:r>
          </a:p>
          <a:p>
            <a:pPr lvl="2" eaLnBrk="1" hangingPunct="1"/>
            <a:r>
              <a:rPr lang="en-US">
                <a:latin typeface="Arial"/>
                <a:ea typeface="ＭＳ Ｐゴシック" charset="0"/>
                <a:cs typeface="Arial"/>
              </a:rPr>
              <a:t>Partition graph, layout each partition then layout partitions</a:t>
            </a:r>
          </a:p>
          <a:p>
            <a:pPr lvl="1" eaLnBrk="1" hangingPunct="1"/>
            <a:r>
              <a:rPr lang="en-US">
                <a:latin typeface="Arial"/>
                <a:ea typeface="ＭＳ Ｐゴシック" charset="0"/>
                <a:cs typeface="Arial"/>
              </a:rPr>
              <a:t>Many, many others</a:t>
            </a:r>
          </a:p>
        </p:txBody>
      </p:sp>
      <p:pic>
        <p:nvPicPr>
          <p:cNvPr id="4" name="Picture 3" descr="GalFo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alForcePlusHierarch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pPr eaLnBrk="1" hangingPunct="1"/>
            <a:r>
              <a:rPr lang="en-US" b="1" dirty="0" smtClean="0">
                <a:cs typeface="Arial"/>
              </a:rPr>
              <a:t>Layouts</a:t>
            </a:r>
            <a:endParaRPr lang="en-US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15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/>
                <a:cs typeface="Arial"/>
              </a:rPr>
              <a:t>Use layouts to convey the relationships between the nodes</a:t>
            </a:r>
          </a:p>
          <a:p>
            <a:pPr eaLnBrk="1" hangingPunct="1"/>
            <a:r>
              <a:rPr lang="en-US" dirty="0">
                <a:latin typeface="Arial"/>
                <a:cs typeface="Arial"/>
              </a:rPr>
              <a:t>Layout algorithms may need to be </a:t>
            </a:r>
            <a:r>
              <a:rPr lang="ja-JP" altLang="en-US" dirty="0">
                <a:latin typeface="Arial"/>
                <a:cs typeface="Arial"/>
              </a:rPr>
              <a:t>“</a:t>
            </a:r>
            <a:r>
              <a:rPr lang="en-US" altLang="ja-JP" dirty="0">
                <a:latin typeface="Arial"/>
                <a:cs typeface="Arial"/>
              </a:rPr>
              <a:t>tuned</a:t>
            </a:r>
            <a:r>
              <a:rPr lang="ja-JP" altLang="en-US" dirty="0">
                <a:latin typeface="Arial"/>
                <a:cs typeface="Arial"/>
              </a:rPr>
              <a:t>”</a:t>
            </a:r>
            <a:r>
              <a:rPr lang="en-US" altLang="ja-JP" dirty="0">
                <a:latin typeface="Arial"/>
                <a:cs typeface="Arial"/>
              </a:rPr>
              <a:t> to fit your network</a:t>
            </a:r>
          </a:p>
          <a:p>
            <a:pPr lvl="1" eaLnBrk="1" hangingPunct="1"/>
            <a:r>
              <a:rPr lang="en-US" dirty="0" err="1">
                <a:latin typeface="Arial"/>
                <a:ea typeface="ＭＳ Ｐゴシック" charset="0"/>
                <a:cs typeface="Arial"/>
              </a:rPr>
              <a:t>Layouts</a:t>
            </a:r>
            <a:r>
              <a:rPr lang="en-US" dirty="0" err="1">
                <a:latin typeface="Arial"/>
                <a:ea typeface="ＭＳ Ｐゴシック" charset="0"/>
                <a:cs typeface="Arial"/>
                <a:sym typeface="Wingdings" charset="0"/>
              </a:rPr>
              <a:t>Settings</a:t>
            </a:r>
            <a:r>
              <a:rPr lang="en-US" dirty="0">
                <a:latin typeface="Arial"/>
                <a:ea typeface="ＭＳ Ｐゴシック" charset="0"/>
                <a:cs typeface="Arial"/>
                <a:sym typeface="Wingdings" charset="0"/>
              </a:rPr>
              <a:t>… menu</a:t>
            </a:r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eaLnBrk="1" hangingPunct="1"/>
            <a:r>
              <a:rPr lang="en-US" dirty="0">
                <a:latin typeface="Arial"/>
                <a:cs typeface="Arial"/>
              </a:rPr>
              <a:t>Lots of parameters to change layout algorithm behavior</a:t>
            </a:r>
          </a:p>
          <a:p>
            <a:pPr eaLnBrk="1" hangingPunct="1"/>
            <a:r>
              <a:rPr lang="en-US" dirty="0">
                <a:latin typeface="Arial"/>
                <a:cs typeface="Arial"/>
              </a:rPr>
              <a:t>Can also consider laying out portions of your network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9163" y="119528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pPr eaLnBrk="1" hangingPunct="1"/>
            <a:r>
              <a:rPr lang="en-US" b="1" dirty="0" smtClean="0">
                <a:cs typeface="Arial"/>
              </a:rPr>
              <a:t>Layouts</a:t>
            </a:r>
            <a:endParaRPr lang="en-US" b="1" dirty="0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919163" y="134469"/>
            <a:ext cx="7996237" cy="8509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"/>
              </a:rPr>
              <a:t>Animation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/>
                <a:cs typeface="Arial"/>
              </a:rPr>
              <a:t>Animation is useful to show changes in a network:</a:t>
            </a:r>
          </a:p>
          <a:p>
            <a:pPr lvl="1" eaLnBrk="1" hangingPunct="1"/>
            <a:r>
              <a:rPr lang="en-US">
                <a:latin typeface="Arial"/>
                <a:ea typeface="ＭＳ Ｐゴシック" charset="0"/>
                <a:cs typeface="Arial"/>
              </a:rPr>
              <a:t>Over a time series</a:t>
            </a:r>
          </a:p>
          <a:p>
            <a:pPr lvl="1" eaLnBrk="1" hangingPunct="1"/>
            <a:r>
              <a:rPr lang="en-US">
                <a:latin typeface="Arial"/>
                <a:ea typeface="ＭＳ Ｐゴシック" charset="0"/>
                <a:cs typeface="Arial"/>
              </a:rPr>
              <a:t>Over different conditions</a:t>
            </a:r>
          </a:p>
          <a:p>
            <a:pPr lvl="1" eaLnBrk="1" hangingPunct="1"/>
            <a:r>
              <a:rPr lang="en-US">
                <a:latin typeface="Arial"/>
                <a:ea typeface="ＭＳ Ｐゴシック" charset="0"/>
                <a:cs typeface="Arial"/>
              </a:rPr>
              <a:t>Between species</a:t>
            </a:r>
          </a:p>
        </p:txBody>
      </p:sp>
      <p:pic>
        <p:nvPicPr>
          <p:cNvPr id="5" name="Picture 4" descr="Screen Shot 2013-08-08 at 5.55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83" y="952708"/>
            <a:ext cx="7467600" cy="5905292"/>
          </a:xfrm>
          <a:prstGeom prst="rect">
            <a:avLst/>
          </a:prstGeom>
        </p:spPr>
      </p:pic>
      <p:pic>
        <p:nvPicPr>
          <p:cNvPr id="6" name="Picture 5" descr="Screen Shot 2013-08-08 at 5.55.2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36" y="1050583"/>
            <a:ext cx="6298187" cy="6074117"/>
          </a:xfrm>
          <a:prstGeom prst="rect">
            <a:avLst/>
          </a:prstGeom>
        </p:spPr>
      </p:pic>
      <p:pic>
        <p:nvPicPr>
          <p:cNvPr id="7" name="ClusterAnimation2.mov" descr="/Users/scooter/ClusterAnimation2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160463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1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Nadezhda T. Doncheva</a:t>
            </a:r>
          </a:p>
          <a:p>
            <a:pPr lvl="1"/>
            <a:r>
              <a:rPr lang="en-US" dirty="0" smtClean="0"/>
              <a:t>2010-current:</a:t>
            </a:r>
          </a:p>
          <a:p>
            <a:pPr lvl="2"/>
            <a:r>
              <a:rPr lang="en-US" dirty="0" smtClean="0"/>
              <a:t>Research scientist at the Max Planck Institute for Informatics under the supervision of Mario Albrecht</a:t>
            </a:r>
          </a:p>
          <a:p>
            <a:pPr lvl="1"/>
            <a:r>
              <a:rPr lang="en-US" dirty="0" smtClean="0"/>
              <a:t>Author or co-developer of </a:t>
            </a:r>
            <a:r>
              <a:rPr lang="en-US" dirty="0"/>
              <a:t>several Cytoscape plugins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RINalyzer, structureViz2</a:t>
            </a:r>
            <a:r>
              <a:rPr lang="en-US" dirty="0"/>
              <a:t>, </a:t>
            </a:r>
            <a:r>
              <a:rPr lang="en-US" dirty="0" err="1"/>
              <a:t>setsApp</a:t>
            </a:r>
            <a:r>
              <a:rPr lang="en-US" dirty="0"/>
              <a:t>, </a:t>
            </a:r>
            <a:r>
              <a:rPr lang="en-US" dirty="0" smtClean="0"/>
              <a:t>        </a:t>
            </a:r>
            <a:r>
              <a:rPr lang="en-US" dirty="0" err="1" smtClean="0"/>
              <a:t>NetworkAnalyzer</a:t>
            </a:r>
            <a:r>
              <a:rPr lang="en-US" dirty="0" smtClean="0"/>
              <a:t>, </a:t>
            </a:r>
            <a:r>
              <a:rPr lang="en-US" dirty="0" err="1"/>
              <a:t>NetworkPrioritizer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9163" y="29882"/>
            <a:ext cx="7996237" cy="850900"/>
          </a:xfrm>
        </p:spPr>
        <p:txBody>
          <a:bodyPr/>
          <a:lstStyle/>
          <a:p>
            <a:r>
              <a:rPr lang="en-US" sz="5400" b="1" dirty="0" smtClean="0"/>
              <a:t>Introductions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88928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119528"/>
            <a:ext cx="7996237" cy="850900"/>
          </a:xfrm>
        </p:spPr>
        <p:txBody>
          <a:bodyPr/>
          <a:lstStyle/>
          <a:p>
            <a:r>
              <a:rPr lang="en-US" b="1" dirty="0" smtClean="0"/>
              <a:t>Introduction to Cytoscape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Arial"/>
                <a:cs typeface="Arial"/>
              </a:rPr>
              <a:t>Overview</a:t>
            </a:r>
          </a:p>
          <a:p>
            <a:r>
              <a:rPr lang="en-US" sz="2800" dirty="0" smtClean="0">
                <a:latin typeface="Arial"/>
                <a:cs typeface="Arial"/>
              </a:rPr>
              <a:t>Core Concepts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Networks and Tables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Visual Properties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Cytoscape Apps</a:t>
            </a:r>
          </a:p>
          <a:p>
            <a:pPr lvl="0"/>
            <a:r>
              <a:rPr lang="en-US" sz="2800" dirty="0" smtClean="0">
                <a:latin typeface="Arial"/>
                <a:cs typeface="Arial"/>
              </a:rPr>
              <a:t>Working with Data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Loading networks from files and online databases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Loading data tables</a:t>
            </a:r>
            <a:r>
              <a:rPr lang="en-US" sz="2400" baseline="0" dirty="0" smtClean="0">
                <a:latin typeface="Arial"/>
                <a:cs typeface="Arial"/>
              </a:rPr>
              <a:t> from CSV or Excel files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The Table Panel</a:t>
            </a:r>
          </a:p>
        </p:txBody>
      </p:sp>
    </p:spTree>
    <p:extLst>
      <p:ext uri="{BB962C8B-B14F-4D97-AF65-F5344CB8AC3E}">
        <p14:creationId xmlns:p14="http://schemas.microsoft.com/office/powerpoint/2010/main" val="408820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68" y="1212634"/>
            <a:ext cx="5854926" cy="5271837"/>
          </a:xfrm>
          <a:prstGeom prst="rect">
            <a:avLst/>
          </a:prstGeom>
          <a:noFill/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5726951" y="1338824"/>
            <a:ext cx="3581400" cy="22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20000"/>
              </a:spcBef>
              <a:buClr>
                <a:srgbClr val="0E0E99"/>
              </a:buClr>
              <a:buSzPct val="65000"/>
              <a:buFont typeface="Wingdings" charset="2"/>
              <a:buNone/>
            </a:pPr>
            <a:r>
              <a:rPr lang="en-GB" sz="3200" b="1" dirty="0" smtClean="0">
                <a:solidFill>
                  <a:srgbClr val="000000"/>
                </a:solidFill>
                <a:hlinkClick r:id="rId4"/>
              </a:rPr>
              <a:t>cytoscape.org</a:t>
            </a:r>
            <a:endParaRPr lang="en-GB" sz="3200" b="1" dirty="0">
              <a:solidFill>
                <a:srgbClr val="000000"/>
              </a:solidFill>
            </a:endParaRPr>
          </a:p>
          <a:p>
            <a:pPr lvl="1"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3200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Visualization</a:t>
            </a:r>
          </a:p>
          <a:p>
            <a:pPr lvl="1"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800" dirty="0">
                <a:solidFill>
                  <a:srgbClr val="000000"/>
                </a:solidFill>
              </a:rPr>
              <a:t> Integration</a:t>
            </a:r>
          </a:p>
          <a:p>
            <a:pPr lvl="1"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800" dirty="0">
                <a:solidFill>
                  <a:srgbClr val="000000"/>
                </a:solidFill>
              </a:rPr>
              <a:t> Analysis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19163" y="74705"/>
            <a:ext cx="7996237" cy="850900"/>
          </a:xfrm>
          <a:prstGeom prst="rect">
            <a:avLst/>
          </a:prstGeom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en-US" sz="4400" cap="none" dirty="0" smtClean="0"/>
              <a:t>Cytoscape</a:t>
            </a:r>
            <a:endParaRPr lang="en-US" sz="4400" cap="none" dirty="0"/>
          </a:p>
        </p:txBody>
      </p:sp>
    </p:spTree>
    <p:extLst>
      <p:ext uri="{BB962C8B-B14F-4D97-AF65-F5344CB8AC3E}">
        <p14:creationId xmlns:p14="http://schemas.microsoft.com/office/powerpoint/2010/main" val="26875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12"/>
          <p:cNvSpPr>
            <a:spLocks noChangeArrowheads="1"/>
          </p:cNvSpPr>
          <p:nvPr/>
        </p:nvSpPr>
        <p:spPr bwMode="auto">
          <a:xfrm>
            <a:off x="5791199" y="990600"/>
            <a:ext cx="3233271" cy="133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600" dirty="0">
                <a:solidFill>
                  <a:srgbClr val="000000"/>
                </a:solidFill>
              </a:rPr>
              <a:t> Open </a:t>
            </a:r>
            <a:r>
              <a:rPr lang="en-GB" sz="2600" dirty="0" smtClean="0">
                <a:solidFill>
                  <a:srgbClr val="000000"/>
                </a:solidFill>
              </a:rPr>
              <a:t>source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600" dirty="0" smtClean="0">
                <a:solidFill>
                  <a:srgbClr val="000000"/>
                </a:solidFill>
              </a:rPr>
              <a:t> Cross platform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600" dirty="0">
                <a:solidFill>
                  <a:srgbClr val="000000"/>
                </a:solidFill>
              </a:rPr>
              <a:t> C</a:t>
            </a:r>
            <a:r>
              <a:rPr lang="en-GB" sz="2600" dirty="0" smtClean="0">
                <a:solidFill>
                  <a:srgbClr val="000000"/>
                </a:solidFill>
              </a:rPr>
              <a:t>onsortium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19163" y="74705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sz="4400" b="1" smtClean="0"/>
              <a:t>Cytoscape</a:t>
            </a:r>
            <a:endParaRPr lang="en-US" sz="4400" b="1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68" y="1212634"/>
            <a:ext cx="5854926" cy="5271837"/>
          </a:xfrm>
          <a:prstGeom prst="rect">
            <a:avLst/>
          </a:prstGeom>
          <a:noFill/>
        </p:spPr>
      </p:pic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6315075" y="2317377"/>
            <a:ext cx="2295525" cy="3322918"/>
            <a:chOff x="3888" y="1344"/>
            <a:chExt cx="1536" cy="2224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/>
            <a:srcRect l="81009" t="20686" r="7088" b="41667"/>
            <a:stretch>
              <a:fillRect/>
            </a:stretch>
          </p:blipFill>
          <p:spPr bwMode="auto">
            <a:xfrm>
              <a:off x="3936" y="1344"/>
              <a:ext cx="1488" cy="1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5"/>
            <a:srcRect b="40741"/>
            <a:stretch>
              <a:fillRect/>
            </a:stretch>
          </p:blipFill>
          <p:spPr bwMode="auto">
            <a:xfrm>
              <a:off x="3888" y="3312"/>
              <a:ext cx="576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4244" y="3367"/>
              <a:ext cx="706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0A69BD"/>
                  </a:solidFill>
                </a:rPr>
                <a:t>University of Toronto</a:t>
              </a:r>
            </a:p>
          </p:txBody>
        </p:sp>
      </p:grpSp>
      <p:pic>
        <p:nvPicPr>
          <p:cNvPr id="20" name="Picture 19" descr="Gladstone_Logotyp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5824307"/>
            <a:ext cx="1157819" cy="315770"/>
          </a:xfrm>
          <a:prstGeom prst="rect">
            <a:avLst/>
          </a:prstGeom>
        </p:spPr>
      </p:pic>
      <p:pic>
        <p:nvPicPr>
          <p:cNvPr id="21" name="Picture 20" descr="nrnb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6298241"/>
            <a:ext cx="787400" cy="38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0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919163" y="74705"/>
            <a:ext cx="7996237" cy="850900"/>
          </a:xfrm>
        </p:spPr>
        <p:txBody>
          <a:bodyPr/>
          <a:lstStyle/>
          <a:p>
            <a:r>
              <a:rPr lang="en-US" sz="4400" b="1" dirty="0" smtClean="0">
                <a:latin typeface="Arial" charset="0"/>
              </a:rPr>
              <a:t>Core Concepts</a:t>
            </a:r>
          </a:p>
        </p:txBody>
      </p:sp>
      <p:sp>
        <p:nvSpPr>
          <p:cNvPr id="3277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 Networks and Tables</a:t>
            </a:r>
          </a:p>
        </p:txBody>
      </p:sp>
      <p:pic>
        <p:nvPicPr>
          <p:cNvPr id="32772" name="Picture 3" descr="networ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286000"/>
            <a:ext cx="2159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5400000">
            <a:off x="3619500" y="3313113"/>
            <a:ext cx="23606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76" name="TextBox 10"/>
          <p:cNvSpPr txBox="1">
            <a:spLocks noChangeArrowheads="1"/>
          </p:cNvSpPr>
          <p:nvPr/>
        </p:nvSpPr>
        <p:spPr bwMode="auto">
          <a:xfrm>
            <a:off x="5224763" y="4648200"/>
            <a:ext cx="350423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Tables</a:t>
            </a:r>
            <a:endParaRPr lang="en-US" sz="2800" b="1" dirty="0"/>
          </a:p>
          <a:p>
            <a:pPr algn="ctr"/>
            <a:r>
              <a:rPr lang="en-US" sz="2400" dirty="0"/>
              <a:t>e.g., </a:t>
            </a:r>
            <a:r>
              <a:rPr lang="en-US" sz="2400" dirty="0" smtClean="0"/>
              <a:t>data or annotations</a:t>
            </a:r>
            <a:endParaRPr lang="en-US" sz="2400" dirty="0"/>
          </a:p>
        </p:txBody>
      </p:sp>
      <p:sp>
        <p:nvSpPr>
          <p:cNvPr id="32777" name="TextBox 11"/>
          <p:cNvSpPr txBox="1">
            <a:spLocks noChangeArrowheads="1"/>
          </p:cNvSpPr>
          <p:nvPr/>
        </p:nvSpPr>
        <p:spPr bwMode="auto">
          <a:xfrm>
            <a:off x="1253038" y="4648200"/>
            <a:ext cx="326393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Networks</a:t>
            </a:r>
          </a:p>
          <a:p>
            <a:pPr algn="ctr"/>
            <a:r>
              <a:rPr lang="en-US" sz="2400" dirty="0" smtClean="0"/>
              <a:t>e.g., PPIs or pathways</a:t>
            </a:r>
            <a:endParaRPr lang="en-US" sz="2400" dirty="0"/>
          </a:p>
        </p:txBody>
      </p:sp>
      <p:pic>
        <p:nvPicPr>
          <p:cNvPr id="9" name="Picture 8" descr="Picture 1.png"/>
          <p:cNvPicPr>
            <a:picLocks noChangeAspect="1"/>
          </p:cNvPicPr>
          <p:nvPr/>
        </p:nvPicPr>
        <p:blipFill>
          <a:blip r:embed="rId4"/>
          <a:srcRect t="14286"/>
          <a:stretch>
            <a:fillRect/>
          </a:stretch>
        </p:blipFill>
        <p:spPr>
          <a:xfrm>
            <a:off x="5029200" y="2438400"/>
            <a:ext cx="391538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2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919163" y="74705"/>
            <a:ext cx="7996237" cy="850900"/>
          </a:xfrm>
        </p:spPr>
        <p:txBody>
          <a:bodyPr/>
          <a:lstStyle/>
          <a:p>
            <a:r>
              <a:rPr lang="en-US" sz="4400" b="1" dirty="0" smtClean="0">
                <a:latin typeface="Arial" charset="0"/>
              </a:rPr>
              <a:t>Core Concepts</a:t>
            </a:r>
          </a:p>
        </p:txBody>
      </p:sp>
      <p:sp>
        <p:nvSpPr>
          <p:cNvPr id="3277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 Networks and Tables</a:t>
            </a:r>
          </a:p>
        </p:txBody>
      </p:sp>
      <p:pic>
        <p:nvPicPr>
          <p:cNvPr id="32772" name="Picture 3" descr="networ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286000"/>
            <a:ext cx="2159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5400000">
            <a:off x="3619500" y="3313113"/>
            <a:ext cx="23606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76" name="TextBox 10"/>
          <p:cNvSpPr txBox="1">
            <a:spLocks noChangeArrowheads="1"/>
          </p:cNvSpPr>
          <p:nvPr/>
        </p:nvSpPr>
        <p:spPr bwMode="auto">
          <a:xfrm>
            <a:off x="6329107" y="4648200"/>
            <a:ext cx="12955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Tables</a:t>
            </a:r>
            <a:endParaRPr lang="en-US" sz="2800" b="1" dirty="0"/>
          </a:p>
        </p:txBody>
      </p:sp>
      <p:sp>
        <p:nvSpPr>
          <p:cNvPr id="32777" name="TextBox 11"/>
          <p:cNvSpPr txBox="1">
            <a:spLocks noChangeArrowheads="1"/>
          </p:cNvSpPr>
          <p:nvPr/>
        </p:nvSpPr>
        <p:spPr bwMode="auto">
          <a:xfrm>
            <a:off x="1984495" y="4648200"/>
            <a:ext cx="18010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Networks</a:t>
            </a:r>
            <a:endParaRPr lang="en-US" sz="2800" b="1" dirty="0"/>
          </a:p>
        </p:txBody>
      </p:sp>
      <p:pic>
        <p:nvPicPr>
          <p:cNvPr id="9" name="Picture 8" descr="Picture 1.png"/>
          <p:cNvPicPr>
            <a:picLocks noChangeAspect="1"/>
          </p:cNvPicPr>
          <p:nvPr/>
        </p:nvPicPr>
        <p:blipFill>
          <a:blip r:embed="rId4"/>
          <a:srcRect t="14286"/>
          <a:stretch>
            <a:fillRect/>
          </a:stretch>
        </p:blipFill>
        <p:spPr>
          <a:xfrm>
            <a:off x="5029200" y="2438400"/>
            <a:ext cx="3915384" cy="1828800"/>
          </a:xfrm>
          <a:prstGeom prst="rect">
            <a:avLst/>
          </a:prstGeom>
        </p:spPr>
      </p:pic>
      <p:pic>
        <p:nvPicPr>
          <p:cNvPr id="10" name="Picture 9" descr="Picture 1.png"/>
          <p:cNvPicPr>
            <a:picLocks noChangeAspect="1"/>
          </p:cNvPicPr>
          <p:nvPr/>
        </p:nvPicPr>
        <p:blipFill>
          <a:blip r:embed="rId5"/>
          <a:srcRect l="33553" t="11279" r="18175" b="34778"/>
          <a:stretch>
            <a:fillRect/>
          </a:stretch>
        </p:blipFill>
        <p:spPr>
          <a:xfrm>
            <a:off x="1597537" y="2253128"/>
            <a:ext cx="2656963" cy="2208213"/>
          </a:xfrm>
          <a:prstGeom prst="rect">
            <a:avLst/>
          </a:prstGeom>
        </p:spPr>
      </p:pic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3631734" y="5323543"/>
            <a:ext cx="23936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Visual Styles</a:t>
            </a:r>
            <a:endParaRPr lang="en-US" sz="2800" b="1" dirty="0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4254500" y="4885949"/>
            <a:ext cx="1155700" cy="400050"/>
          </a:xfrm>
          <a:custGeom>
            <a:avLst/>
            <a:gdLst/>
            <a:ahLst/>
            <a:cxnLst>
              <a:cxn ang="0">
                <a:pos x="728" y="56"/>
              </a:cxn>
              <a:cxn ang="0">
                <a:pos x="416" y="248"/>
              </a:cxn>
              <a:cxn ang="0">
                <a:pos x="98" y="82"/>
              </a:cxn>
              <a:cxn ang="0">
                <a:pos x="0" y="0"/>
              </a:cxn>
            </a:cxnLst>
            <a:rect l="0" t="0" r="r" b="b"/>
            <a:pathLst>
              <a:path w="728" h="252">
                <a:moveTo>
                  <a:pt x="728" y="56"/>
                </a:moveTo>
                <a:cubicBezTo>
                  <a:pt x="676" y="88"/>
                  <a:pt x="521" y="244"/>
                  <a:pt x="416" y="248"/>
                </a:cubicBezTo>
                <a:cubicBezTo>
                  <a:pt x="311" y="252"/>
                  <a:pt x="167" y="123"/>
                  <a:pt x="98" y="82"/>
                </a:cubicBezTo>
                <a:cubicBezTo>
                  <a:pt x="29" y="41"/>
                  <a:pt x="16" y="14"/>
                  <a:pt x="0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stealth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3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</a:rPr>
              <a:t>Core Concepts</a:t>
            </a:r>
          </a:p>
        </p:txBody>
      </p:sp>
      <p:sp>
        <p:nvSpPr>
          <p:cNvPr id="159747" name="Text Placeholder 2"/>
          <p:cNvSpPr>
            <a:spLocks noGrp="1"/>
          </p:cNvSpPr>
          <p:nvPr>
            <p:ph type="body" idx="1"/>
          </p:nvPr>
        </p:nvSpPr>
        <p:spPr>
          <a:xfrm>
            <a:off x="863600" y="1244600"/>
            <a:ext cx="4610100" cy="8128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 Cytoscape </a:t>
            </a:r>
            <a:r>
              <a:rPr lang="en-US" i="1" dirty="0" smtClean="0">
                <a:latin typeface="Arial" charset="0"/>
              </a:rPr>
              <a:t>Apps!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52900" y="41910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82800" y="2565400"/>
            <a:ext cx="58156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smtClean="0">
                <a:solidFill>
                  <a:srgbClr val="0000FF"/>
                </a:solidFill>
              </a:rPr>
              <a:t>http://</a:t>
            </a:r>
            <a:r>
              <a:rPr lang="en-US" sz="4400" u="sng" dirty="0" err="1" smtClean="0">
                <a:solidFill>
                  <a:srgbClr val="0000FF"/>
                </a:solidFill>
              </a:rPr>
              <a:t>apps.cytoscape.org</a:t>
            </a:r>
            <a:endParaRPr lang="en-US" sz="4400" u="sng" dirty="0">
              <a:solidFill>
                <a:srgbClr val="0000FF"/>
              </a:solidFill>
            </a:endParaRPr>
          </a:p>
        </p:txBody>
      </p:sp>
      <p:pic>
        <p:nvPicPr>
          <p:cNvPr id="6" name="Picture 5" descr="Screen Shot 2013-08-09 at 4.43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9" y="-8247"/>
            <a:ext cx="9095194" cy="9409254"/>
          </a:xfrm>
          <a:prstGeom prst="rect">
            <a:avLst/>
          </a:prstGeom>
        </p:spPr>
      </p:pic>
      <p:pic>
        <p:nvPicPr>
          <p:cNvPr id="4" name="Picture 3" descr="Screen Shot 2013-08-09 at 5.26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783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" y="15063"/>
            <a:ext cx="9176508" cy="69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59764"/>
            <a:ext cx="7996237" cy="850900"/>
          </a:xfrm>
        </p:spPr>
        <p:txBody>
          <a:bodyPr/>
          <a:lstStyle/>
          <a:p>
            <a:r>
              <a:rPr lang="en-US" sz="4400" b="1" dirty="0" smtClean="0"/>
              <a:t>Cytoscape</a:t>
            </a:r>
            <a:endParaRPr lang="en-US" sz="4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Common use cases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Visualizing: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Protein-protein interactions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Pathways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Integrating: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Expression profiles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Other state data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Analyzing: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Network properties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Data mapped onto network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56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919163" y="59764"/>
            <a:ext cx="7996237" cy="850900"/>
          </a:xfrm>
        </p:spPr>
        <p:txBody>
          <a:bodyPr/>
          <a:lstStyle/>
          <a:p>
            <a:pPr eaLnBrk="1" hangingPunct="1"/>
            <a:r>
              <a:rPr lang="en-US" sz="4400" b="1" dirty="0">
                <a:cs typeface="Arial"/>
              </a:rPr>
              <a:t>Loading Networks</a:t>
            </a:r>
          </a:p>
        </p:txBody>
      </p:sp>
      <p:sp>
        <p:nvSpPr>
          <p:cNvPr id="20482" name="Text Placeholder 2"/>
          <p:cNvSpPr>
            <a:spLocks noGrp="1"/>
          </p:cNvSpPr>
          <p:nvPr>
            <p:ph type="body" idx="1"/>
          </p:nvPr>
        </p:nvSpPr>
        <p:spPr>
          <a:xfrm>
            <a:off x="889000" y="1104900"/>
            <a:ext cx="8509000" cy="5211763"/>
          </a:xfrm>
        </p:spPr>
        <p:txBody>
          <a:bodyPr/>
          <a:lstStyle/>
          <a:p>
            <a:pPr eaLnBrk="1" hangingPunct="1"/>
            <a:r>
              <a:rPr lang="en-US" dirty="0">
                <a:latin typeface="Arial"/>
                <a:cs typeface="Arial"/>
              </a:rPr>
              <a:t>Use import network from </a:t>
            </a:r>
            <a:r>
              <a:rPr lang="en-US" dirty="0" smtClean="0">
                <a:latin typeface="Arial"/>
                <a:cs typeface="Arial"/>
              </a:rPr>
              <a:t>file</a:t>
            </a:r>
            <a:endParaRPr lang="en-US" dirty="0">
              <a:latin typeface="Arial"/>
              <a:cs typeface="Arial"/>
            </a:endParaRP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Excel file</a:t>
            </a: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Comma or tab delimited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text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1080970"/>
            <a:ext cx="7678737" cy="5777030"/>
          </a:xfrm>
          <a:prstGeom prst="rect">
            <a:avLst/>
          </a:prstGeom>
        </p:spPr>
      </p:pic>
      <p:pic>
        <p:nvPicPr>
          <p:cNvPr id="3" name="Picture 2" descr="Screen Shot 2013-08-18 at 6.29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15" y="1080970"/>
            <a:ext cx="6576925" cy="5777030"/>
          </a:xfrm>
          <a:prstGeom prst="rect">
            <a:avLst/>
          </a:prstGeom>
        </p:spPr>
      </p:pic>
      <p:pic>
        <p:nvPicPr>
          <p:cNvPr id="4" name="Picture 3" descr="Screen Shot 2013-08-18 at 6.35.0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080970"/>
            <a:ext cx="7620000" cy="571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919163" y="59764"/>
            <a:ext cx="7996237" cy="850900"/>
          </a:xfrm>
        </p:spPr>
        <p:txBody>
          <a:bodyPr/>
          <a:lstStyle/>
          <a:p>
            <a:pPr eaLnBrk="1" hangingPunct="1"/>
            <a:r>
              <a:rPr lang="en-US" sz="4400" b="1" dirty="0">
                <a:cs typeface="Arial"/>
              </a:rPr>
              <a:t>Loading Networks</a:t>
            </a:r>
          </a:p>
        </p:txBody>
      </p:sp>
      <p:sp>
        <p:nvSpPr>
          <p:cNvPr id="20482" name="Text Placeholder 2"/>
          <p:cNvSpPr>
            <a:spLocks noGrp="1"/>
          </p:cNvSpPr>
          <p:nvPr>
            <p:ph type="body" idx="1"/>
          </p:nvPr>
        </p:nvSpPr>
        <p:spPr>
          <a:xfrm>
            <a:off x="889000" y="1104900"/>
            <a:ext cx="8509000" cy="5211763"/>
          </a:xfrm>
        </p:spPr>
        <p:txBody>
          <a:bodyPr/>
          <a:lstStyle/>
          <a:p>
            <a:pPr eaLnBrk="1" hangingPunct="1"/>
            <a:r>
              <a:rPr lang="en-US" dirty="0">
                <a:latin typeface="Arial"/>
                <a:cs typeface="Arial"/>
              </a:rPr>
              <a:t>Use import network from </a:t>
            </a:r>
            <a:r>
              <a:rPr lang="en-US" dirty="0" smtClean="0">
                <a:latin typeface="Arial"/>
                <a:cs typeface="Arial"/>
              </a:rPr>
              <a:t>file</a:t>
            </a:r>
            <a:endParaRPr lang="en-US" dirty="0">
              <a:latin typeface="Arial"/>
              <a:cs typeface="Arial"/>
            </a:endParaRP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Excel file</a:t>
            </a: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Comma or tab delimited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text</a:t>
            </a:r>
          </a:p>
          <a:p>
            <a:pPr eaLnBrk="1" hangingPunct="1"/>
            <a:r>
              <a:rPr lang="en-US" i="1" dirty="0" smtClean="0">
                <a:latin typeface="Arial"/>
                <a:cs typeface="Arial"/>
              </a:rPr>
              <a:t>But what if I don’t have any network files?!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1083942"/>
            <a:ext cx="7620000" cy="5711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1080970"/>
            <a:ext cx="7620000" cy="5716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4" y="1080970"/>
            <a:ext cx="7596212" cy="571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5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19163" y="59764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pPr eaLnBrk="1" hangingPunct="1"/>
            <a:r>
              <a:rPr lang="en-US" sz="4400" b="1" dirty="0" smtClean="0">
                <a:cs typeface="Arial"/>
              </a:rPr>
              <a:t>Loading Tables</a:t>
            </a:r>
            <a:endParaRPr lang="en-US" sz="4400" b="1" dirty="0">
              <a:cs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84200" y="1244600"/>
            <a:ext cx="5069840" cy="5211763"/>
          </a:xfrm>
        </p:spPr>
        <p:txBody>
          <a:bodyPr/>
          <a:lstStyle/>
          <a:p>
            <a:r>
              <a:rPr lang="en-US" dirty="0"/>
              <a:t>Nodes and edges can have </a:t>
            </a:r>
            <a:r>
              <a:rPr lang="en-US" dirty="0" smtClean="0"/>
              <a:t>data associated </a:t>
            </a:r>
            <a:r>
              <a:rPr lang="en-US" dirty="0"/>
              <a:t>with them</a:t>
            </a:r>
          </a:p>
          <a:p>
            <a:pPr lvl="1"/>
            <a:r>
              <a:rPr lang="en-US" dirty="0"/>
              <a:t>Gene expression data</a:t>
            </a:r>
          </a:p>
          <a:p>
            <a:pPr lvl="1"/>
            <a:r>
              <a:rPr lang="en-US" dirty="0"/>
              <a:t>Mass spectrometry data</a:t>
            </a:r>
          </a:p>
          <a:p>
            <a:pPr lvl="1"/>
            <a:r>
              <a:rPr lang="en-US" dirty="0"/>
              <a:t>Protein structure information</a:t>
            </a:r>
          </a:p>
          <a:p>
            <a:pPr lvl="1"/>
            <a:r>
              <a:rPr lang="en-US" dirty="0"/>
              <a:t>Gene Ontology terms, etc.</a:t>
            </a:r>
          </a:p>
          <a:p>
            <a:r>
              <a:rPr lang="en-US" dirty="0"/>
              <a:t>Cytoscape supports multiple data types: Numbers, Text, Logical, Lists...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2" descr="D:\projects-local\CytoscapeTutorial\2012_PlantBioinfo\Mine\pictures\inputtyp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671" y="1905000"/>
            <a:ext cx="334905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81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Alex Pico, Ph.D.</a:t>
            </a:r>
          </a:p>
          <a:p>
            <a:pPr lvl="1"/>
            <a:r>
              <a:rPr lang="en-US" dirty="0" smtClean="0"/>
              <a:t>2010-Current</a:t>
            </a:r>
          </a:p>
          <a:p>
            <a:pPr lvl="2"/>
            <a:r>
              <a:rPr lang="en-US" dirty="0" smtClean="0"/>
              <a:t>Executive Director, National Resource for Network Biology</a:t>
            </a:r>
          </a:p>
          <a:p>
            <a:pPr lvl="1"/>
            <a:r>
              <a:rPr lang="en-US" dirty="0" smtClean="0"/>
              <a:t>2007-Current</a:t>
            </a:r>
          </a:p>
          <a:p>
            <a:pPr lvl="2"/>
            <a:r>
              <a:rPr lang="en-US" dirty="0" smtClean="0"/>
              <a:t>Bioinformatics Group Leader, Gladstone Institutes, UCSF</a:t>
            </a:r>
          </a:p>
          <a:p>
            <a:pPr lvl="1"/>
            <a:r>
              <a:rPr lang="en-US" dirty="0" smtClean="0"/>
              <a:t>Cytoscape core team since 2007</a:t>
            </a:r>
          </a:p>
          <a:p>
            <a:pPr lvl="1"/>
            <a:r>
              <a:rPr lang="en-US" dirty="0" smtClean="0"/>
              <a:t>Developer of several Cytoscape plugins:</a:t>
            </a:r>
          </a:p>
          <a:p>
            <a:pPr lvl="2"/>
            <a:r>
              <a:rPr lang="en-US" dirty="0" err="1" smtClean="0"/>
              <a:t>CriteriaMapper</a:t>
            </a:r>
            <a:r>
              <a:rPr lang="en-US" dirty="0" smtClean="0"/>
              <a:t>, </a:t>
            </a:r>
            <a:r>
              <a:rPr lang="en-US" dirty="0" err="1" smtClean="0"/>
              <a:t>GenMAPP</a:t>
            </a:r>
            <a:r>
              <a:rPr lang="en-US" dirty="0" smtClean="0"/>
              <a:t> Workspaces, GO-Elite, </a:t>
            </a:r>
            <a:r>
              <a:rPr lang="en-US" dirty="0" err="1" smtClean="0"/>
              <a:t>GOLayout</a:t>
            </a:r>
            <a:r>
              <a:rPr lang="en-US" dirty="0" smtClean="0"/>
              <a:t>, </a:t>
            </a:r>
            <a:r>
              <a:rPr lang="en-US" dirty="0" err="1" smtClean="0"/>
              <a:t>BubbleRouter, Mosaic</a:t>
            </a:r>
            <a:r>
              <a:rPr lang="en-US" dirty="0"/>
              <a:t>.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9163" y="14941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sz="5400" b="1" dirty="0" smtClean="0"/>
              <a:t>Introductions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33115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Placeholder 2"/>
          <p:cNvSpPr>
            <a:spLocks noGrp="1"/>
          </p:cNvSpPr>
          <p:nvPr>
            <p:ph type="body" idx="1"/>
          </p:nvPr>
        </p:nvSpPr>
        <p:spPr>
          <a:xfrm>
            <a:off x="869640" y="1066800"/>
            <a:ext cx="8509000" cy="52117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/>
                <a:cs typeface="Arial"/>
              </a:rPr>
              <a:t>Use import table </a:t>
            </a:r>
            <a:r>
              <a:rPr lang="en-US" dirty="0">
                <a:latin typeface="Arial"/>
                <a:cs typeface="Arial"/>
              </a:rPr>
              <a:t>from file</a:t>
            </a: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Excel file</a:t>
            </a: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Comma or tab delimited text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9163" y="59764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pPr eaLnBrk="1" hangingPunct="1"/>
            <a:r>
              <a:rPr lang="en-US" sz="4400" b="1" dirty="0" smtClean="0">
                <a:cs typeface="Arial"/>
              </a:rPr>
              <a:t>Loading Tables</a:t>
            </a:r>
            <a:endParaRPr lang="en-US" sz="4400" b="1" dirty="0"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4" y="1080970"/>
            <a:ext cx="7612071" cy="5716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13" y="1080970"/>
            <a:ext cx="5231729" cy="5777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39" y="1080970"/>
            <a:ext cx="7598922" cy="5716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4" y="1080970"/>
            <a:ext cx="7612071" cy="571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5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919163" y="76200"/>
            <a:ext cx="7996237" cy="850900"/>
          </a:xfrm>
        </p:spPr>
        <p:txBody>
          <a:bodyPr/>
          <a:lstStyle/>
          <a:p>
            <a:pPr eaLnBrk="1" hangingPunct="1"/>
            <a:r>
              <a:rPr lang="en-US" sz="4400" b="1" dirty="0" smtClean="0">
                <a:cs typeface="Arial"/>
              </a:rPr>
              <a:t>Visual Style Manager</a:t>
            </a:r>
            <a:endParaRPr lang="en-US" sz="4400" b="1" dirty="0">
              <a:cs typeface="Arial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69640" y="1066800"/>
            <a:ext cx="8509000" cy="52117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/>
                <a:cs typeface="Arial"/>
              </a:rPr>
              <a:t>Click on Visual Styles tab</a:t>
            </a:r>
          </a:p>
          <a:p>
            <a:pPr lvl="1" eaLnBrk="1" hangingPunct="1"/>
            <a:r>
              <a:rPr lang="en-US" dirty="0" smtClean="0">
                <a:latin typeface="Arial"/>
                <a:cs typeface="Arial"/>
              </a:rPr>
              <a:t>Default, Mapping, Bypass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64" y="1082957"/>
            <a:ext cx="7612071" cy="57130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55" y="1066800"/>
            <a:ext cx="7593640" cy="57130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55" y="2467604"/>
            <a:ext cx="4099545" cy="29632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12" y="1066800"/>
            <a:ext cx="7604157" cy="571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3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Click on </a:t>
            </a:r>
            <a:r>
              <a:rPr lang="en-US" altLang="en-US" b="1" dirty="0" smtClean="0"/>
              <a:t>Select</a:t>
            </a:r>
            <a:r>
              <a:rPr lang="en-US" altLang="en-US" dirty="0" smtClean="0"/>
              <a:t> tab</a:t>
            </a:r>
            <a:endParaRPr lang="en-US" altLang="en-US" dirty="0"/>
          </a:p>
          <a:p>
            <a:pPr lvl="1"/>
            <a:r>
              <a:rPr lang="en-US" altLang="en-US" dirty="0" smtClean="0"/>
              <a:t>Select nodes </a:t>
            </a:r>
            <a:r>
              <a:rPr lang="en-US" altLang="en-US" dirty="0"/>
              <a:t>and </a:t>
            </a:r>
            <a:r>
              <a:rPr lang="en-US" altLang="en-US" dirty="0" smtClean="0"/>
              <a:t>edges based </a:t>
            </a:r>
            <a:r>
              <a:rPr lang="en-US" altLang="en-US" dirty="0"/>
              <a:t>on a node or edge </a:t>
            </a:r>
            <a:r>
              <a:rPr lang="en-US" altLang="en-US" dirty="0" smtClean="0"/>
              <a:t>columns</a:t>
            </a:r>
          </a:p>
          <a:p>
            <a:pPr lvl="2"/>
            <a:r>
              <a:rPr lang="en-US" altLang="en-US" dirty="0" smtClean="0"/>
              <a:t>Nodes with degree &gt; 10 or annotated with a particular GO term</a:t>
            </a:r>
          </a:p>
          <a:p>
            <a:pPr lvl="1"/>
            <a:r>
              <a:rPr lang="en-US" altLang="en-US" dirty="0" smtClean="0"/>
              <a:t>Dynamic </a:t>
            </a:r>
            <a:r>
              <a:rPr lang="en-US" altLang="en-US" dirty="0"/>
              <a:t>filtering for numerical </a:t>
            </a:r>
            <a:r>
              <a:rPr lang="en-US" altLang="en-US" dirty="0" smtClean="0"/>
              <a:t>values</a:t>
            </a:r>
            <a:endParaRPr lang="en-US" altLang="en-US" dirty="0"/>
          </a:p>
          <a:p>
            <a:pPr lvl="1"/>
            <a:r>
              <a:rPr lang="en-US" altLang="en-US" dirty="0"/>
              <a:t>Build complex filters using AND, OR, NOT relations</a:t>
            </a:r>
          </a:p>
          <a:p>
            <a:pPr lvl="1"/>
            <a:r>
              <a:rPr lang="en-US" altLang="en-US" dirty="0"/>
              <a:t>Define topological filters (considers properties of near-by nodes</a:t>
            </a:r>
            <a:r>
              <a:rPr lang="en-US" altLang="en-US" dirty="0" smtClean="0"/>
              <a:t>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9163" y="76200"/>
            <a:ext cx="7996237" cy="850900"/>
          </a:xfrm>
        </p:spPr>
        <p:txBody>
          <a:bodyPr/>
          <a:lstStyle/>
          <a:p>
            <a:pPr eaLnBrk="1" hangingPunct="1"/>
            <a:r>
              <a:rPr lang="en-US" sz="4400" b="1" dirty="0" smtClean="0">
                <a:cs typeface="Arial"/>
              </a:rPr>
              <a:t>Selection Filters</a:t>
            </a:r>
            <a:endParaRPr lang="en-US" sz="4400" b="1" dirty="0">
              <a:cs typeface="Arial"/>
            </a:endParaRPr>
          </a:p>
        </p:txBody>
      </p:sp>
      <p:pic>
        <p:nvPicPr>
          <p:cNvPr id="2050" name="Picture 2" descr="D:\projects-local\Conferences\2014_Capetown\2014 Cytoscape 3.1 Tutorial\pictures\filter_deg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66" y="1244600"/>
            <a:ext cx="73914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rojects-local\Conferences\2014_Capetown\2014 Cytoscape 3.1 Tutorial\pictures\filter_degree&amp;bet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66" y="1244600"/>
            <a:ext cx="73914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projects-local\Conferences\2014_Capetown\2014 Cytoscape 3.1 Tutorial\pictures\filter_to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66" y="1244600"/>
            <a:ext cx="73914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63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Sessions save pretty much everything: Networks, Properties, Visual styles, Screen sizes</a:t>
            </a:r>
          </a:p>
          <a:p>
            <a:r>
              <a:rPr lang="en-US" dirty="0"/>
              <a:t>Export networks in different formats: SIF, GML, XGMML, </a:t>
            </a:r>
            <a:r>
              <a:rPr lang="en-US" dirty="0" err="1"/>
              <a:t>BioPAX</a:t>
            </a:r>
            <a:r>
              <a:rPr lang="en-US" dirty="0"/>
              <a:t>, PSI-MI 1 &amp; 2.5</a:t>
            </a:r>
          </a:p>
          <a:p>
            <a:r>
              <a:rPr lang="en-US" dirty="0"/>
              <a:t>Publication quality graphics in several formats: PDF, EPS, SVG, PNG, JPEG, and BMP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9163" y="76200"/>
            <a:ext cx="7996237" cy="850900"/>
          </a:xfrm>
        </p:spPr>
        <p:txBody>
          <a:bodyPr/>
          <a:lstStyle/>
          <a:p>
            <a:pPr eaLnBrk="1" hangingPunct="1"/>
            <a:r>
              <a:rPr lang="en-US" sz="4400" b="1" dirty="0" smtClean="0">
                <a:cs typeface="Arial"/>
              </a:rPr>
              <a:t>Saving and Exporting</a:t>
            </a:r>
            <a:endParaRPr lang="en-US" sz="44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143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74705"/>
            <a:ext cx="7996237" cy="850900"/>
          </a:xfrm>
        </p:spPr>
        <p:txBody>
          <a:bodyPr/>
          <a:lstStyle/>
          <a:p>
            <a:r>
              <a:rPr lang="en-US" sz="4400" b="1" dirty="0" smtClean="0"/>
              <a:t>Getting Help</a:t>
            </a:r>
            <a:endParaRPr lang="en-US" sz="4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>
              <a:latin typeface="Arial"/>
              <a:cs typeface="Arial"/>
              <a:hlinkClick r:id="rId2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Arial"/>
                <a:cs typeface="Arial"/>
                <a:hlinkClick r:id="rId2"/>
              </a:rPr>
              <a:t>cytoscape-helpdesk@googlegroups.com</a:t>
            </a:r>
            <a:r>
              <a:rPr lang="en-US" b="1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endParaRPr lang="en-US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39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919163" y="74705"/>
            <a:ext cx="7996237" cy="850900"/>
          </a:xfrm>
        </p:spPr>
        <p:txBody>
          <a:bodyPr/>
          <a:lstStyle/>
          <a:p>
            <a:pPr eaLnBrk="1" hangingPunct="1"/>
            <a:r>
              <a:rPr lang="en-US" sz="4400" b="1" dirty="0">
                <a:cs typeface="Arial"/>
              </a:rPr>
              <a:t>Tips &amp; Tricks</a:t>
            </a:r>
          </a:p>
        </p:txBody>
      </p:sp>
      <p:sp>
        <p:nvSpPr>
          <p:cNvPr id="34818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>
                <a:latin typeface="Arial"/>
                <a:cs typeface="Arial"/>
              </a:rPr>
              <a:t>Network Collections</a:t>
            </a:r>
            <a:endParaRPr lang="en-US" altLang="ja-JP" dirty="0">
              <a:latin typeface="Arial"/>
              <a:cs typeface="Arial"/>
            </a:endParaRPr>
          </a:p>
          <a:p>
            <a:pPr lvl="1" eaLnBrk="1" hangingPunct="1"/>
            <a:r>
              <a:rPr lang="en-US" altLang="ja-JP" dirty="0" smtClean="0">
                <a:latin typeface="Arial"/>
                <a:ea typeface="ＭＳ Ｐゴシック" charset="0"/>
                <a:cs typeface="Arial"/>
              </a:rPr>
              <a:t>Each collection has a “root” network</a:t>
            </a:r>
            <a:endParaRPr lang="en-US" altLang="ja-JP" dirty="0">
              <a:latin typeface="Arial"/>
              <a:ea typeface="ＭＳ Ｐゴシック" charset="0"/>
              <a:cs typeface="Arial"/>
            </a:endParaRPr>
          </a:p>
          <a:p>
            <a:pPr lvl="1" eaLnBrk="1" hangingPunct="1"/>
            <a:r>
              <a:rPr lang="en-US" dirty="0" smtClean="0">
                <a:latin typeface="Arial"/>
                <a:ea typeface="ＭＳ Ｐゴシック" charset="0"/>
                <a:cs typeface="Arial"/>
              </a:rPr>
              <a:t>Changing 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the attribute for a node in one network </a:t>
            </a:r>
            <a:r>
              <a:rPr lang="en-US" i="1" dirty="0">
                <a:latin typeface="Arial"/>
                <a:ea typeface="ＭＳ Ｐゴシック" charset="0"/>
                <a:cs typeface="Arial"/>
              </a:rPr>
              <a:t>will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 also change that attribute for a node with the same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SUID 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in all other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networks within the collection</a:t>
            </a:r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lvl="1" eaLnBrk="1" hangingPunct="1"/>
            <a:r>
              <a:rPr lang="en-US" dirty="0" smtClean="0">
                <a:latin typeface="Arial"/>
                <a:ea typeface="ＭＳ Ｐゴシック" charset="0"/>
                <a:cs typeface="Arial"/>
              </a:rPr>
              <a:t>You can clone a network into a new collection to “decouple” it and start a new root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/>
                <a:cs typeface="Arial"/>
              </a:rPr>
              <a:t>Network views</a:t>
            </a: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When you open a large network, you will not get a view by default</a:t>
            </a: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To improve interactive performance, Cytoscape has the concept of </a:t>
            </a:r>
            <a:r>
              <a:rPr lang="ja-JP" altLang="en-US" dirty="0">
                <a:latin typeface="Arial"/>
                <a:ea typeface="ＭＳ Ｐゴシック" charset="0"/>
                <a:cs typeface="Arial"/>
              </a:rPr>
              <a:t>“</a:t>
            </a:r>
            <a:r>
              <a:rPr lang="en-US" altLang="ja-JP" dirty="0">
                <a:latin typeface="Arial"/>
                <a:ea typeface="ＭＳ Ｐゴシック" charset="0"/>
                <a:cs typeface="Arial"/>
              </a:rPr>
              <a:t>Levels of Detail</a:t>
            </a:r>
            <a:r>
              <a:rPr lang="ja-JP" altLang="en-US" dirty="0">
                <a:latin typeface="Arial"/>
                <a:ea typeface="ＭＳ Ｐゴシック" charset="0"/>
                <a:cs typeface="Arial"/>
              </a:rPr>
              <a:t>”</a:t>
            </a:r>
            <a:endParaRPr lang="en-US" altLang="ja-JP" dirty="0">
              <a:latin typeface="Arial"/>
              <a:ea typeface="ＭＳ Ｐゴシック" charset="0"/>
              <a:cs typeface="Arial"/>
            </a:endParaRPr>
          </a:p>
          <a:p>
            <a:pPr lvl="2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Some visual attributes will only be apparent when you zoom in</a:t>
            </a:r>
          </a:p>
          <a:p>
            <a:pPr lvl="2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The level of detail for various attributes can be changed in the preferences</a:t>
            </a:r>
          </a:p>
          <a:p>
            <a:pPr lvl="2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To see what things will look like at full detail:</a:t>
            </a:r>
          </a:p>
          <a:p>
            <a:pPr lvl="3" eaLnBrk="1" hangingPunct="1"/>
            <a:r>
              <a:rPr lang="en-US" dirty="0" err="1">
                <a:latin typeface="Arial"/>
                <a:ea typeface="ＭＳ Ｐゴシック" charset="0"/>
                <a:cs typeface="Arial"/>
              </a:rPr>
              <a:t>View</a:t>
            </a:r>
            <a:r>
              <a:rPr lang="en-US" dirty="0" err="1">
                <a:latin typeface="Arial"/>
                <a:ea typeface="ＭＳ Ｐゴシック" charset="0"/>
                <a:cs typeface="Arial"/>
                <a:sym typeface="Wingdings" charset="0"/>
              </a:rPr>
              <a:t>Show</a:t>
            </a:r>
            <a:r>
              <a:rPr lang="en-US" dirty="0">
                <a:latin typeface="Arial"/>
                <a:ea typeface="ＭＳ Ｐゴシック" charset="0"/>
                <a:cs typeface="Arial"/>
                <a:sym typeface="Wingdings" charset="0"/>
              </a:rPr>
              <a:t> Graphics Details</a:t>
            </a:r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lvl="1" eaLnBrk="1" hangingPunct="1"/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9163" y="74705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pPr eaLnBrk="1" hangingPunct="1"/>
            <a:r>
              <a:rPr lang="en-US" sz="4400" b="1" smtClean="0">
                <a:cs typeface="Arial"/>
              </a:rPr>
              <a:t>Tips &amp; Tricks</a:t>
            </a:r>
            <a:endParaRPr lang="en-US" sz="44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7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/>
                <a:cs typeface="Arial"/>
              </a:rPr>
              <a:t>Sessions</a:t>
            </a: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Sessions save pretty much everything:</a:t>
            </a:r>
          </a:p>
          <a:p>
            <a:pPr lvl="2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Networks</a:t>
            </a:r>
          </a:p>
          <a:p>
            <a:pPr lvl="2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Properties</a:t>
            </a:r>
          </a:p>
          <a:p>
            <a:pPr lvl="2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Visual styles</a:t>
            </a:r>
          </a:p>
          <a:p>
            <a:pPr lvl="2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Screen sizes</a:t>
            </a:r>
          </a:p>
          <a:p>
            <a:pPr lvl="1"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Saving a session on a large screen may require some resizing when opened on your laptop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9163" y="74705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pPr eaLnBrk="1" hangingPunct="1"/>
            <a:r>
              <a:rPr lang="en-US" sz="4400" b="1" smtClean="0">
                <a:cs typeface="Arial"/>
              </a:rPr>
              <a:t>Tips &amp; Tricks</a:t>
            </a:r>
            <a:endParaRPr lang="en-US" sz="44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7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/>
                <a:cs typeface="Arial"/>
              </a:rPr>
              <a:t>Task monitor</a:t>
            </a:r>
            <a:endParaRPr lang="en-US" dirty="0">
              <a:latin typeface="Arial"/>
              <a:cs typeface="Arial"/>
            </a:endParaRPr>
          </a:p>
          <a:p>
            <a:pPr lvl="1" eaLnBrk="1" hangingPunct="1"/>
            <a:r>
              <a:rPr lang="en-US" dirty="0" smtClean="0">
                <a:latin typeface="Arial"/>
                <a:ea typeface="ＭＳ Ｐゴシック" charset="0"/>
                <a:cs typeface="Arial"/>
              </a:rPr>
              <a:t>Current task displayed in status bar (lower left)</a:t>
            </a:r>
          </a:p>
          <a:p>
            <a:pPr lvl="1" eaLnBrk="1" hangingPunct="1"/>
            <a:r>
              <a:rPr lang="en-US" dirty="0" smtClean="0">
                <a:latin typeface="Arial"/>
                <a:ea typeface="ＭＳ Ｐゴシック" charset="0"/>
                <a:cs typeface="Arial"/>
              </a:rPr>
              <a:t>Icon opens complete task history</a:t>
            </a:r>
          </a:p>
          <a:p>
            <a:pPr eaLnBrk="1" hangingPunct="1"/>
            <a:r>
              <a:rPr lang="en-US" dirty="0" smtClean="0">
                <a:latin typeface="Arial"/>
                <a:cs typeface="Arial"/>
              </a:rPr>
              <a:t>Memory</a:t>
            </a:r>
          </a:p>
          <a:p>
            <a:pPr lvl="1" eaLnBrk="1" hangingPunct="1"/>
            <a:r>
              <a:rPr lang="en-US" dirty="0" smtClean="0">
                <a:latin typeface="Arial"/>
                <a:ea typeface="ＭＳ Ｐゴシック" charset="0"/>
                <a:cs typeface="Arial"/>
              </a:rPr>
              <a:t>Current status (lower right)</a:t>
            </a:r>
          </a:p>
          <a:p>
            <a:pPr lvl="1" eaLnBrk="1" hangingPunct="1"/>
            <a:r>
              <a:rPr lang="en-US" dirty="0" smtClean="0">
                <a:latin typeface="Arial"/>
                <a:ea typeface="ＭＳ Ｐゴシック" charset="0"/>
                <a:cs typeface="Arial"/>
              </a:rPr>
              <a:t>Toggle open for details and “Free Unused Memory” button</a:t>
            </a:r>
          </a:p>
          <a:p>
            <a:pPr lvl="1" eaLnBrk="1" hangingPunct="1"/>
            <a:endParaRPr lang="en-US" dirty="0">
              <a:latin typeface="Arial"/>
              <a:ea typeface="ＭＳ Ｐゴシック" charset="0"/>
              <a:cs typeface="Arial"/>
              <a:sym typeface="Wingdings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9163" y="74705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pPr eaLnBrk="1" hangingPunct="1"/>
            <a:r>
              <a:rPr lang="en-US" sz="4400" b="1" smtClean="0">
                <a:cs typeface="Arial"/>
              </a:rPr>
              <a:t>Tips &amp; Tricks</a:t>
            </a:r>
            <a:endParaRPr lang="en-US" sz="44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7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000" dirty="0" err="1" smtClean="0">
                <a:latin typeface="Arial"/>
                <a:cs typeface="Arial"/>
              </a:rPr>
              <a:t>CytoscapeConfiguration</a:t>
            </a:r>
            <a:r>
              <a:rPr lang="en-US" sz="3000" dirty="0" smtClean="0">
                <a:latin typeface="Arial"/>
                <a:cs typeface="Arial"/>
              </a:rPr>
              <a:t> </a:t>
            </a:r>
            <a:r>
              <a:rPr lang="en-US" sz="3000" dirty="0">
                <a:latin typeface="Arial"/>
                <a:cs typeface="Arial"/>
              </a:rPr>
              <a:t>directory</a:t>
            </a:r>
          </a:p>
          <a:p>
            <a:pPr lvl="1" eaLnBrk="1" hangingPunct="1"/>
            <a:r>
              <a:rPr lang="en-US" sz="2600" dirty="0">
                <a:latin typeface="Arial"/>
                <a:ea typeface="ＭＳ Ｐゴシック" charset="0"/>
                <a:cs typeface="Arial"/>
              </a:rPr>
              <a:t>Your defaults and any </a:t>
            </a:r>
            <a:r>
              <a:rPr lang="en-US" sz="2600" dirty="0" smtClean="0">
                <a:latin typeface="Arial"/>
                <a:ea typeface="ＭＳ Ｐゴシック" charset="0"/>
                <a:cs typeface="Arial"/>
              </a:rPr>
              <a:t>apps downloaded </a:t>
            </a:r>
            <a:r>
              <a:rPr lang="en-US" sz="2600" dirty="0">
                <a:latin typeface="Arial"/>
                <a:ea typeface="ＭＳ Ｐゴシック" charset="0"/>
                <a:cs typeface="Arial"/>
              </a:rPr>
              <a:t>from the </a:t>
            </a:r>
            <a:r>
              <a:rPr lang="en-US" sz="2600" dirty="0" smtClean="0">
                <a:latin typeface="Arial"/>
                <a:ea typeface="ＭＳ Ｐゴシック" charset="0"/>
                <a:cs typeface="Arial"/>
              </a:rPr>
              <a:t>App Store will go here</a:t>
            </a:r>
            <a:endParaRPr lang="en-US" altLang="ja-JP" sz="2600" dirty="0">
              <a:latin typeface="Arial"/>
              <a:ea typeface="ＭＳ Ｐゴシック" charset="0"/>
              <a:cs typeface="Arial"/>
            </a:endParaRPr>
          </a:p>
          <a:p>
            <a:pPr eaLnBrk="1" hangingPunct="1"/>
            <a:r>
              <a:rPr lang="en-US" sz="3000" dirty="0" smtClean="0">
                <a:latin typeface="Arial"/>
                <a:cs typeface="Arial"/>
              </a:rPr>
              <a:t>App Manager</a:t>
            </a:r>
            <a:endParaRPr lang="en-US" sz="3000" dirty="0">
              <a:latin typeface="Arial"/>
              <a:cs typeface="Arial"/>
            </a:endParaRPr>
          </a:p>
          <a:p>
            <a:pPr lvl="1" eaLnBrk="1" hangingPunct="1"/>
            <a:r>
              <a:rPr lang="en-US" altLang="ja-JP" sz="2600" dirty="0" smtClean="0">
                <a:latin typeface="Arial"/>
                <a:ea typeface="ＭＳ Ｐゴシック" charset="0"/>
                <a:cs typeface="Arial"/>
              </a:rPr>
              <a:t>This is where you search/install/update/uninstall apps</a:t>
            </a:r>
          </a:p>
          <a:p>
            <a:pPr lvl="1" eaLnBrk="1" hangingPunct="1"/>
            <a:r>
              <a:rPr lang="en-US" sz="2600" dirty="0" smtClean="0">
                <a:latin typeface="Arial"/>
                <a:ea typeface="ＭＳ Ｐゴシック" charset="0"/>
                <a:cs typeface="Arial"/>
              </a:rPr>
              <a:t>You now have the option of disabling vs. uninstalling…</a:t>
            </a:r>
          </a:p>
          <a:p>
            <a:pPr lvl="1" eaLnBrk="1" hangingPunct="1"/>
            <a:r>
              <a:rPr lang="en-US" sz="2600" dirty="0" smtClean="0">
                <a:latin typeface="Arial"/>
                <a:ea typeface="ＭＳ Ｐゴシック" charset="0"/>
                <a:cs typeface="Arial"/>
              </a:rPr>
              <a:t>Can also install and update apps directly from the App Store website, if you have Cytoscape 3 up and running</a:t>
            </a:r>
            <a:endParaRPr lang="en-US" sz="26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9163" y="74705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pPr eaLnBrk="1" hangingPunct="1"/>
            <a:r>
              <a:rPr lang="en-US" sz="4400" b="1" smtClean="0">
                <a:cs typeface="Arial"/>
              </a:rPr>
              <a:t>Tips &amp; Tricks</a:t>
            </a:r>
            <a:endParaRPr lang="en-US" sz="44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6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1244600"/>
            <a:ext cx="8509000" cy="5211763"/>
          </a:xfrm>
        </p:spPr>
        <p:txBody>
          <a:bodyPr/>
          <a:lstStyle/>
          <a:p>
            <a:r>
              <a:rPr lang="en-US" dirty="0" smtClean="0"/>
              <a:t>You?</a:t>
            </a:r>
          </a:p>
          <a:p>
            <a:pPr marL="0" indent="0">
              <a:buNone/>
            </a:pPr>
            <a:endParaRPr lang="en-US" sz="1600" dirty="0" smtClean="0"/>
          </a:p>
          <a:p>
            <a:pPr lvl="3"/>
            <a:r>
              <a:rPr lang="en-US" sz="3200" dirty="0" smtClean="0"/>
              <a:t> Clinician</a:t>
            </a:r>
          </a:p>
          <a:p>
            <a:pPr lvl="3"/>
            <a:r>
              <a:rPr lang="en-US" sz="3200" dirty="0" smtClean="0"/>
              <a:t> Biologist</a:t>
            </a:r>
          </a:p>
          <a:p>
            <a:pPr lvl="3"/>
            <a:r>
              <a:rPr lang="en-US" sz="3200" dirty="0" smtClean="0"/>
              <a:t> </a:t>
            </a:r>
            <a:r>
              <a:rPr lang="en-US" sz="3200" dirty="0" err="1" smtClean="0"/>
              <a:t>Bioinformatician</a:t>
            </a:r>
            <a:endParaRPr lang="en-US" sz="3200" dirty="0" smtClean="0"/>
          </a:p>
          <a:p>
            <a:pPr lvl="3"/>
            <a:r>
              <a:rPr lang="en-US" sz="3200" dirty="0" smtClean="0"/>
              <a:t> Computer Scientist</a:t>
            </a:r>
          </a:p>
          <a:p>
            <a:pPr lvl="3"/>
            <a:r>
              <a:rPr lang="en-US" sz="3200" dirty="0" smtClean="0"/>
              <a:t> Chemist</a:t>
            </a:r>
          </a:p>
          <a:p>
            <a:pPr lvl="3"/>
            <a:r>
              <a:rPr lang="en-US" sz="3200" dirty="0" smtClean="0"/>
              <a:t> Other?</a:t>
            </a:r>
          </a:p>
          <a:p>
            <a:pPr lvl="1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9163" y="14941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sz="5400" b="1" dirty="0" smtClean="0"/>
              <a:t>Introductions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592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81060"/>
            <a:ext cx="7996237" cy="850900"/>
          </a:xfrm>
        </p:spPr>
        <p:txBody>
          <a:bodyPr/>
          <a:lstStyle/>
          <a:p>
            <a:r>
              <a:rPr lang="en-US" sz="4400" b="1" dirty="0" smtClean="0"/>
              <a:t>Cytoscape: Platform</a:t>
            </a:r>
            <a:endParaRPr lang="en-US" sz="4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Cytoscape as a platform</a:t>
            </a:r>
          </a:p>
          <a:p>
            <a:pPr lvl="1"/>
            <a:r>
              <a:rPr lang="en-US" dirty="0" smtClean="0"/>
              <a:t>App architecture</a:t>
            </a:r>
          </a:p>
          <a:p>
            <a:pPr lvl="2"/>
            <a:r>
              <a:rPr lang="en-US" dirty="0" smtClean="0">
                <a:hlinkClick r:id="rId2"/>
              </a:rPr>
              <a:t>http://apps.cytoscape.org</a:t>
            </a:r>
            <a:endParaRPr lang="en-US" dirty="0" smtClean="0"/>
          </a:p>
          <a:p>
            <a:pPr lvl="1"/>
            <a:r>
              <a:rPr lang="en-US" dirty="0" smtClean="0"/>
              <a:t>Use cases</a:t>
            </a:r>
          </a:p>
          <a:p>
            <a:pPr lvl="2"/>
            <a:r>
              <a:rPr lang="en-US" dirty="0" smtClean="0"/>
              <a:t>Expression data analysis</a:t>
            </a:r>
          </a:p>
          <a:p>
            <a:pPr lvl="2"/>
            <a:r>
              <a:rPr lang="en-US" dirty="0" smtClean="0"/>
              <a:t>Protein complexes</a:t>
            </a:r>
          </a:p>
          <a:p>
            <a:pPr lvl="2"/>
            <a:r>
              <a:rPr lang="en-US" dirty="0" smtClean="0"/>
              <a:t>Agilent literature 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2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648" y="99359"/>
            <a:ext cx="6112857" cy="889000"/>
          </a:xfrm>
        </p:spPr>
        <p:txBody>
          <a:bodyPr/>
          <a:lstStyle/>
          <a:p>
            <a:r>
              <a:rPr lang="en-US" sz="4400" b="1" dirty="0" smtClean="0"/>
              <a:t>Hands-on Tutorial</a:t>
            </a:r>
            <a:endParaRPr lang="en-US" sz="4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00" y="1305077"/>
            <a:ext cx="7492999" cy="4343400"/>
          </a:xfrm>
        </p:spPr>
        <p:txBody>
          <a:bodyPr/>
          <a:lstStyle/>
          <a:p>
            <a:pPr algn="ctr">
              <a:buNone/>
            </a:pPr>
            <a:r>
              <a:rPr lang="en-US" sz="3600" dirty="0" smtClean="0">
                <a:latin typeface="Arial"/>
                <a:cs typeface="Arial"/>
              </a:rPr>
              <a:t> Introduction to Cytoscape:</a:t>
            </a:r>
          </a:p>
          <a:p>
            <a:pPr algn="ctr">
              <a:buNone/>
            </a:pPr>
            <a:r>
              <a:rPr lang="en-US" sz="2400" dirty="0" smtClean="0">
                <a:latin typeface="Arial"/>
                <a:cs typeface="Arial"/>
              </a:rPr>
              <a:t>Networks, Data, Styles, Layouts and App Manager</a:t>
            </a:r>
            <a:endParaRPr lang="en-US" sz="2400" u="sng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>
              <a:buNone/>
            </a:pPr>
            <a:endParaRPr lang="en-US" sz="2800" b="1" u="sng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>
              <a:buNone/>
            </a:pPr>
            <a:r>
              <a:rPr lang="en-US" sz="2800" b="1" u="sng" smtClean="0">
                <a:solidFill>
                  <a:srgbClr val="0000FF"/>
                </a:solidFill>
                <a:latin typeface="Arial"/>
                <a:cs typeface="Arial"/>
              </a:rPr>
              <a:t>http</a:t>
            </a:r>
            <a:r>
              <a:rPr lang="en-US" sz="2800" b="1" u="sng" dirty="0">
                <a:solidFill>
                  <a:srgbClr val="0000FF"/>
                </a:solidFill>
                <a:latin typeface="Arial"/>
                <a:cs typeface="Arial"/>
              </a:rPr>
              <a:t>:/</a:t>
            </a:r>
            <a:r>
              <a:rPr lang="en-US" sz="2800" b="1" u="sng" dirty="0" smtClean="0">
                <a:solidFill>
                  <a:srgbClr val="0000FF"/>
                </a:solidFill>
                <a:latin typeface="Arial"/>
                <a:cs typeface="Arial"/>
              </a:rPr>
              <a:t>/</a:t>
            </a:r>
            <a:r>
              <a:rPr lang="en-US" sz="2800" b="1" u="sng" dirty="0" err="1" smtClean="0">
                <a:solidFill>
                  <a:srgbClr val="0000FF"/>
                </a:solidFill>
                <a:latin typeface="Arial"/>
                <a:cs typeface="Arial"/>
              </a:rPr>
              <a:t>tutorials.cytoscape.org</a:t>
            </a:r>
            <a:endParaRPr lang="en-US" sz="2800" b="1" u="sng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648" y="99359"/>
            <a:ext cx="6112857" cy="889000"/>
          </a:xfrm>
        </p:spPr>
        <p:txBody>
          <a:bodyPr/>
          <a:lstStyle/>
          <a:p>
            <a:r>
              <a:rPr lang="en-US" sz="4400" b="1" dirty="0" smtClean="0"/>
              <a:t>Hands-on Tutorial</a:t>
            </a:r>
            <a:endParaRPr lang="en-US" sz="4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00" y="1305077"/>
            <a:ext cx="7492999" cy="4343400"/>
          </a:xfrm>
        </p:spPr>
        <p:txBody>
          <a:bodyPr/>
          <a:lstStyle/>
          <a:p>
            <a:pPr algn="ctr">
              <a:buNone/>
            </a:pPr>
            <a:r>
              <a:rPr lang="en-US" sz="3600" dirty="0">
                <a:latin typeface="Arial"/>
                <a:cs typeface="Arial"/>
              </a:rPr>
              <a:t> </a:t>
            </a:r>
            <a:r>
              <a:rPr lang="en-US" sz="3600" dirty="0" smtClean="0">
                <a:latin typeface="Arial"/>
                <a:cs typeface="Arial"/>
              </a:rPr>
              <a:t>App Tutorials:</a:t>
            </a:r>
          </a:p>
          <a:p>
            <a:pPr algn="ctr">
              <a:buNone/>
            </a:pPr>
            <a:endParaRPr lang="en-US" u="sng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>
              <a:buNone/>
            </a:pPr>
            <a:r>
              <a:rPr lang="en-US" sz="2800" b="1" u="sng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http:/</a:t>
            </a:r>
            <a:r>
              <a:rPr lang="en-US" sz="2800" b="1" u="sng" dirty="0" smtClean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/tutorials.cytoscape.org</a:t>
            </a:r>
            <a:endParaRPr lang="en-US" sz="2800" b="1" u="sng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>
              <a:buNone/>
            </a:pPr>
            <a:endParaRPr lang="en-US" sz="2800" b="1" u="sng" dirty="0" smtClean="0">
              <a:solidFill>
                <a:srgbClr val="0000FF"/>
              </a:solidFill>
              <a:latin typeface="Arial"/>
              <a:cs typeface="Arial"/>
              <a:hlinkClick r:id="rId4"/>
            </a:endParaRPr>
          </a:p>
          <a:p>
            <a:pPr algn="ctr">
              <a:buNone/>
            </a:pPr>
            <a:r>
              <a:rPr lang="en-US" sz="2800" b="1" u="sng" dirty="0" smtClean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http</a:t>
            </a:r>
            <a:r>
              <a:rPr lang="en-US" sz="2800" b="1" u="sng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://</a:t>
            </a:r>
            <a:r>
              <a:rPr lang="en-US" sz="2800" b="1" u="sng" dirty="0" smtClean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rbvi.ucsf.edu/cytoscape/structureViz2/tutorial.html</a:t>
            </a:r>
            <a:endParaRPr lang="en-US" sz="2800" b="1" u="sng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>
              <a:buNone/>
            </a:pPr>
            <a:r>
              <a:rPr lang="en-US" sz="2800" b="1" u="sng" dirty="0">
                <a:solidFill>
                  <a:srgbClr val="0000FF"/>
                </a:solidFill>
                <a:latin typeface="Arial"/>
                <a:cs typeface="Arial"/>
              </a:rPr>
              <a:t>http://rinalyzer.de/tutorials.php</a:t>
            </a:r>
          </a:p>
        </p:txBody>
      </p:sp>
    </p:spTree>
    <p:extLst>
      <p:ext uri="{BB962C8B-B14F-4D97-AF65-F5344CB8AC3E}">
        <p14:creationId xmlns:p14="http://schemas.microsoft.com/office/powerpoint/2010/main" val="39445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74705"/>
            <a:ext cx="7996237" cy="850900"/>
          </a:xfrm>
        </p:spPr>
        <p:txBody>
          <a:bodyPr/>
          <a:lstStyle/>
          <a:p>
            <a:r>
              <a:rPr lang="en-US" sz="4400" b="1" dirty="0" smtClean="0"/>
              <a:t>Examples/Demos</a:t>
            </a:r>
            <a:endParaRPr lang="en-US" sz="4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clusterMaker</a:t>
            </a:r>
            <a:endParaRPr lang="en-US" dirty="0">
              <a:latin typeface="Arial"/>
              <a:cs typeface="Arial"/>
            </a:endParaRPr>
          </a:p>
          <a:p>
            <a:pPr lvl="1"/>
            <a:r>
              <a:rPr lang="en-US" dirty="0">
                <a:latin typeface="Arial"/>
                <a:cs typeface="Arial"/>
              </a:rPr>
              <a:t>Clustering and cluster visualizations</a:t>
            </a:r>
          </a:p>
          <a:p>
            <a:r>
              <a:rPr lang="en-US" dirty="0">
                <a:latin typeface="Arial"/>
                <a:cs typeface="Arial"/>
              </a:rPr>
              <a:t>Agilent </a:t>
            </a:r>
            <a:r>
              <a:rPr lang="en-US" dirty="0" err="1">
                <a:latin typeface="Arial"/>
                <a:cs typeface="Arial"/>
              </a:rPr>
              <a:t>LitSearch</a:t>
            </a:r>
            <a:r>
              <a:rPr lang="en-US" dirty="0">
                <a:latin typeface="Arial"/>
                <a:cs typeface="Arial"/>
              </a:rPr>
              <a:t> Tool</a:t>
            </a:r>
          </a:p>
          <a:p>
            <a:pPr lvl="1"/>
            <a:r>
              <a:rPr lang="en-US" dirty="0">
                <a:latin typeface="Arial"/>
                <a:cs typeface="Arial"/>
              </a:rPr>
              <a:t>Extracting networks from abstracts</a:t>
            </a:r>
          </a:p>
          <a:p>
            <a:r>
              <a:rPr lang="en-US" dirty="0">
                <a:latin typeface="Arial"/>
                <a:cs typeface="Arial"/>
              </a:rPr>
              <a:t>WikiPathways</a:t>
            </a:r>
          </a:p>
          <a:p>
            <a:pPr lvl="1"/>
            <a:r>
              <a:rPr lang="en-US" dirty="0">
                <a:latin typeface="Arial"/>
                <a:cs typeface="Arial"/>
              </a:rPr>
              <a:t>Search and load pathway diagrams</a:t>
            </a:r>
          </a:p>
          <a:p>
            <a:pPr marL="0" indent="0">
              <a:buNone/>
            </a:pPr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877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Load </a:t>
            </a:r>
            <a:r>
              <a:rPr lang="en-US" dirty="0" err="1" smtClean="0"/>
              <a:t>galFiltered.cys</a:t>
            </a:r>
            <a:endParaRPr lang="en-US" dirty="0" smtClean="0"/>
          </a:p>
          <a:p>
            <a:r>
              <a:rPr lang="en-US" dirty="0" smtClean="0"/>
              <a:t>Explore the expression fold changes: gal1RGexp, gal4RGexp, and gal80Rexp.  The network is colored by gal4RGexp values.</a:t>
            </a:r>
          </a:p>
          <a:p>
            <a:r>
              <a:rPr lang="en-US" dirty="0" smtClean="0"/>
              <a:t>To explore the expression profile for these three deletions, we can use clusterMaker to do a hierarchical cluster</a:t>
            </a:r>
          </a:p>
          <a:p>
            <a:pPr lvl="1"/>
            <a:r>
              <a:rPr lang="en-US" dirty="0" err="1" smtClean="0"/>
              <a:t>Apps</a:t>
            </a:r>
            <a:r>
              <a:rPr lang="en-US" dirty="0" err="1" smtClean="0">
                <a:sym typeface="Wingdings"/>
              </a:rPr>
              <a:t>clusterMakerHierarchical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Choose</a:t>
            </a:r>
            <a:r>
              <a:rPr lang="en-US" baseline="0" dirty="0" smtClean="0">
                <a:sym typeface="Wingdings"/>
              </a:rPr>
              <a:t> the attributes we’re interested in </a:t>
            </a:r>
            <a:r>
              <a:rPr lang="en-US" sz="2400" baseline="0" dirty="0" smtClean="0">
                <a:sym typeface="Wingdings"/>
              </a:rPr>
              <a:t>(node.gal1RGexp, node.gal4RGexp, node.gal80Rexp)</a:t>
            </a:r>
          </a:p>
          <a:p>
            <a:pPr lvl="1"/>
            <a:r>
              <a:rPr lang="en-US" sz="2811" baseline="0" dirty="0" smtClean="0">
                <a:sym typeface="Wingdings"/>
              </a:rPr>
              <a:t>Choose the type of clustering </a:t>
            </a:r>
            <a:r>
              <a:rPr lang="en-US" sz="2400" baseline="0" dirty="0" smtClean="0">
                <a:sym typeface="Wingdings"/>
              </a:rPr>
              <a:t>(pairwise average-linkage, Euclidean distance)</a:t>
            </a:r>
          </a:p>
          <a:p>
            <a:pPr lvl="1"/>
            <a:r>
              <a:rPr lang="en-US" sz="2400" baseline="0" dirty="0" smtClean="0">
                <a:sym typeface="Wingdings"/>
              </a:rPr>
              <a:t>Click “Show </a:t>
            </a:r>
            <a:r>
              <a:rPr lang="en-US" sz="2400" baseline="0" dirty="0" err="1" smtClean="0">
                <a:sym typeface="Wingdings"/>
              </a:rPr>
              <a:t>TreeView</a:t>
            </a:r>
            <a:r>
              <a:rPr lang="en-US" sz="2400" baseline="0" dirty="0" smtClean="0">
                <a:sym typeface="Wingdings"/>
              </a:rPr>
              <a:t> when complete”</a:t>
            </a:r>
          </a:p>
          <a:p>
            <a:pPr lvl="1"/>
            <a:r>
              <a:rPr lang="en-US" sz="2811" baseline="0" dirty="0" smtClean="0">
                <a:sym typeface="Wingdings"/>
              </a:rPr>
              <a:t>Click </a:t>
            </a:r>
            <a:r>
              <a:rPr lang="en-US" sz="2811" b="1" baseline="0" dirty="0" smtClean="0">
                <a:sym typeface="Wingdings"/>
              </a:rPr>
              <a:t>OK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74705"/>
            <a:ext cx="7996237" cy="850900"/>
          </a:xfrm>
        </p:spPr>
        <p:txBody>
          <a:bodyPr/>
          <a:lstStyle/>
          <a:p>
            <a:r>
              <a:rPr lang="en-US" sz="4400" b="1" dirty="0" smtClean="0"/>
              <a:t>Expression Data Analysis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76" y="926330"/>
            <a:ext cx="7468923" cy="4885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94" y="925605"/>
            <a:ext cx="510611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6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0" baseline="0" dirty="0" smtClean="0"/>
              <a:t>After the clustering is complete (very fast) the Tree View will be shown</a:t>
            </a:r>
            <a:endParaRPr lang="en-US" b="1" baseline="0" dirty="0" smtClean="0"/>
          </a:p>
          <a:p>
            <a:pPr lvl="2"/>
            <a:r>
              <a:rPr lang="en-US" dirty="0" smtClean="0"/>
              <a:t>If the colors are too dark, they can be adjusted in the </a:t>
            </a:r>
            <a:r>
              <a:rPr lang="en-US" b="1" dirty="0" smtClean="0"/>
              <a:t>Settings…</a:t>
            </a:r>
            <a:r>
              <a:rPr lang="en-US" dirty="0" smtClean="0"/>
              <a:t> dialog.</a:t>
            </a:r>
          </a:p>
          <a:p>
            <a:pPr lvl="1"/>
            <a:r>
              <a:rPr lang="en-US" dirty="0" smtClean="0"/>
              <a:t>Select the </a:t>
            </a:r>
            <a:r>
              <a:rPr lang="en-US" dirty="0" err="1" smtClean="0"/>
              <a:t>dendrogram</a:t>
            </a:r>
            <a:r>
              <a:rPr lang="en-US" dirty="0" smtClean="0"/>
              <a:t> branch at the top, as shown</a:t>
            </a:r>
          </a:p>
          <a:p>
            <a:pPr lvl="2"/>
            <a:r>
              <a:rPr lang="en-US" dirty="0" smtClean="0"/>
              <a:t>Note that this will also select those proteins in the network view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034" y="1161630"/>
            <a:ext cx="6809683" cy="5119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034" y="1159218"/>
            <a:ext cx="6809993" cy="512241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9163" y="74705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sz="4400" b="1" dirty="0" smtClean="0"/>
              <a:t>Expression Data Analysis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312857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Now we can see if these genes show any GO overrepresentation</a:t>
            </a:r>
          </a:p>
          <a:p>
            <a:r>
              <a:rPr lang="en-US" dirty="0" smtClean="0"/>
              <a:t>Start </a:t>
            </a:r>
            <a:r>
              <a:rPr lang="en-US" dirty="0" err="1" smtClean="0"/>
              <a:t>BiNGO</a:t>
            </a:r>
            <a:endParaRPr lang="en-US" dirty="0" smtClean="0"/>
          </a:p>
          <a:p>
            <a:pPr lvl="1"/>
            <a:r>
              <a:rPr lang="en-US" dirty="0" err="1" smtClean="0"/>
              <a:t>Apps</a:t>
            </a:r>
            <a:r>
              <a:rPr lang="en-US" dirty="0" err="1" smtClean="0">
                <a:sym typeface="Wingdings"/>
              </a:rPr>
              <a:t>BiNGO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Give the clusters a name (e.g.</a:t>
            </a:r>
            <a:r>
              <a:rPr lang="en-US" baseline="0" dirty="0" smtClean="0">
                <a:sym typeface="Wingdings"/>
              </a:rPr>
              <a:t> cluster1)</a:t>
            </a:r>
          </a:p>
          <a:p>
            <a:pPr lvl="0"/>
            <a:r>
              <a:rPr lang="en-US" dirty="0" smtClean="0"/>
              <a:t>Click on </a:t>
            </a:r>
            <a:r>
              <a:rPr lang="en-US" b="1" dirty="0" smtClean="0"/>
              <a:t>Start </a:t>
            </a:r>
            <a:r>
              <a:rPr lang="en-US" b="1" dirty="0" err="1" smtClean="0"/>
              <a:t>BiNGO</a:t>
            </a:r>
            <a:r>
              <a:rPr lang="en-US" b="0" dirty="0" smtClean="0"/>
              <a:t> to process the data</a:t>
            </a:r>
          </a:p>
          <a:p>
            <a:pPr lvl="0"/>
            <a:r>
              <a:rPr lang="en-US" b="0" dirty="0" smtClean="0"/>
              <a:t>The results include a</a:t>
            </a:r>
            <a:r>
              <a:rPr lang="en-US" b="0" baseline="0" dirty="0" smtClean="0"/>
              <a:t> table and a network of GO associations</a:t>
            </a:r>
          </a:p>
          <a:p>
            <a:pPr lvl="0"/>
            <a:r>
              <a:rPr lang="en-US" b="0" baseline="0" dirty="0" smtClean="0"/>
              <a:t>In this case the top term is “</a:t>
            </a:r>
            <a:r>
              <a:rPr lang="en-US" b="0" baseline="0" dirty="0" err="1" smtClean="0"/>
              <a:t>galactose</a:t>
            </a:r>
            <a:r>
              <a:rPr lang="en-US" b="0" baseline="0" dirty="0" smtClean="0"/>
              <a:t> catabolic process via UDP-</a:t>
            </a:r>
            <a:r>
              <a:rPr lang="en-US" b="0" baseline="0" dirty="0" err="1" smtClean="0"/>
              <a:t>galactose,</a:t>
            </a:r>
            <a:r>
              <a:rPr lang="en-US" b="0" baseline="0" dirty="0" smtClean="0"/>
              <a:t>” which makes good sense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03" y="858190"/>
            <a:ext cx="4009594" cy="5992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4" y="1163345"/>
            <a:ext cx="8557336" cy="545513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19163" y="74705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sz="4400" b="1" dirty="0" smtClean="0"/>
              <a:t>Expression Data Analysis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867255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Active modules</a:t>
            </a:r>
          </a:p>
          <a:p>
            <a:pPr lvl="1"/>
            <a:r>
              <a:rPr lang="en-US" sz="2400" dirty="0" smtClean="0"/>
              <a:t>The </a:t>
            </a:r>
            <a:r>
              <a:rPr lang="en-US" sz="2400" dirty="0" err="1" smtClean="0"/>
              <a:t>jActiveModules</a:t>
            </a:r>
            <a:r>
              <a:rPr lang="en-US" sz="2400" dirty="0" smtClean="0"/>
              <a:t> app identifies clusters that </a:t>
            </a:r>
            <a:r>
              <a:rPr lang="en-US" sz="2400" dirty="0"/>
              <a:t>show differential expression over user-specified conditions or </a:t>
            </a:r>
            <a:r>
              <a:rPr lang="en-US" sz="2400" dirty="0" smtClean="0"/>
              <a:t>time-points</a:t>
            </a:r>
            <a:endParaRPr lang="en-US" sz="2400" dirty="0"/>
          </a:p>
          <a:p>
            <a:pPr lvl="1"/>
            <a:r>
              <a:rPr lang="en-US" sz="2400" dirty="0" smtClean="0"/>
              <a:t>Go to the </a:t>
            </a:r>
            <a:r>
              <a:rPr lang="en-US" sz="2400" dirty="0" err="1" smtClean="0"/>
              <a:t>jActiveModules</a:t>
            </a:r>
            <a:r>
              <a:rPr lang="en-US" sz="2400" dirty="0" smtClean="0"/>
              <a:t> tab in the Control Panel</a:t>
            </a:r>
            <a:endParaRPr lang="en-US" sz="2400" dirty="0"/>
          </a:p>
          <a:p>
            <a:pPr lvl="2"/>
            <a:r>
              <a:rPr lang="en-US" sz="2000" dirty="0" smtClean="0"/>
              <a:t>Select the </a:t>
            </a:r>
            <a:r>
              <a:rPr lang="en-US" sz="2000" dirty="0" err="1" smtClean="0"/>
              <a:t>galFiltered.sif</a:t>
            </a:r>
            <a:r>
              <a:rPr lang="en-US" sz="2000" dirty="0" smtClean="0"/>
              <a:t> </a:t>
            </a:r>
            <a:r>
              <a:rPr lang="en-US" sz="2000" dirty="0"/>
              <a:t>interaction </a:t>
            </a:r>
            <a:r>
              <a:rPr lang="en-US" sz="2000" dirty="0" smtClean="0"/>
              <a:t>network</a:t>
            </a:r>
          </a:p>
          <a:p>
            <a:pPr lvl="2"/>
            <a:r>
              <a:rPr lang="en-US" sz="2000" dirty="0"/>
              <a:t>Select the </a:t>
            </a:r>
            <a:r>
              <a:rPr lang="en-US" sz="2000" dirty="0" smtClean="0"/>
              <a:t>attributes that contain the gene expression p-values: gal1RSig, gal4RSig, gal80RSig</a:t>
            </a:r>
          </a:p>
          <a:p>
            <a:pPr lvl="2"/>
            <a:r>
              <a:rPr lang="en-US" sz="2000" dirty="0" smtClean="0"/>
              <a:t>Click Search</a:t>
            </a:r>
          </a:p>
          <a:p>
            <a:pPr lvl="1"/>
            <a:r>
              <a:rPr lang="en-US" sz="2400" dirty="0" smtClean="0"/>
              <a:t>Explore the resulting networks</a:t>
            </a:r>
          </a:p>
          <a:p>
            <a:pPr lvl="2"/>
            <a:r>
              <a:rPr lang="en-US" sz="2000" dirty="0" smtClean="0"/>
              <a:t>Overview network shows the overlap between  the active modules</a:t>
            </a:r>
          </a:p>
          <a:p>
            <a:pPr lvl="2"/>
            <a:r>
              <a:rPr lang="en-US" sz="2000" dirty="0" smtClean="0"/>
              <a:t>Color nodes according to expression to see the significant changes</a:t>
            </a:r>
          </a:p>
          <a:p>
            <a:pPr lvl="1"/>
            <a:r>
              <a:rPr lang="en-US" sz="2400" dirty="0" smtClean="0"/>
              <a:t>Apply </a:t>
            </a:r>
            <a:r>
              <a:rPr lang="en-US" sz="2400" dirty="0" err="1" smtClean="0"/>
              <a:t>BiNGO</a:t>
            </a:r>
            <a:r>
              <a:rPr lang="en-US" sz="2400" dirty="0" smtClean="0"/>
              <a:t> on one of the active modules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9163" y="74705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sz="4400" b="1" dirty="0" smtClean="0"/>
              <a:t>Expression Data Analysis</a:t>
            </a:r>
            <a:endParaRPr lang="en-US" sz="4400" b="1" dirty="0"/>
          </a:p>
        </p:txBody>
      </p:sp>
      <p:pic>
        <p:nvPicPr>
          <p:cNvPr id="1026" name="Picture 2" descr="D:\projects-local\Conferences\2014_Capetown\2014 Cytoscape 3.1 Tutorial\jActiveModule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196" y="1092200"/>
            <a:ext cx="3194050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rojects-local\Conferences\2014_Capetown\2014 Cytoscape 3.1 Tutorial\jActiveModules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129790"/>
            <a:ext cx="7234934" cy="432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2796" y="2081848"/>
            <a:ext cx="3600450" cy="41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projects-local\Conferences\2014_Capetown\2014 Cytoscape 3.1 Tutorial\pictures\jActiveModules4.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71" y="2081848"/>
            <a:ext cx="4000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rojects-local\Conferences\2014_Capetown\2014 Cytoscape 3.1 Tutorial\pictures\jActiveModules4.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71" y="2081848"/>
            <a:ext cx="4000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projects-local\Conferences\2014_Capetown\2014 Cytoscape 3.1 Tutorial\pictures\jActiveModules4.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71" y="2081848"/>
            <a:ext cx="4000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25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74705"/>
            <a:ext cx="7996237" cy="850900"/>
          </a:xfrm>
        </p:spPr>
        <p:txBody>
          <a:bodyPr/>
          <a:lstStyle/>
          <a:p>
            <a:r>
              <a:rPr lang="en-US" sz="4400" b="1" dirty="0" smtClean="0"/>
              <a:t>Protein Complexes</a:t>
            </a:r>
            <a:endParaRPr lang="en-US" sz="4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Load </a:t>
            </a:r>
            <a:r>
              <a:rPr lang="en-US" sz="2400" dirty="0" err="1" smtClean="0"/>
              <a:t>collinsPlus.cys</a:t>
            </a:r>
            <a:endParaRPr lang="en-US" sz="2400" dirty="0" smtClean="0"/>
          </a:p>
          <a:p>
            <a:pPr lvl="1"/>
            <a:r>
              <a:rPr lang="en-US" sz="2000" dirty="0" smtClean="0"/>
              <a:t>Three networks, but only one view</a:t>
            </a:r>
          </a:p>
          <a:p>
            <a:pPr lvl="2"/>
            <a:r>
              <a:rPr lang="en-US" sz="1800" dirty="0" err="1" smtClean="0"/>
              <a:t>combined_scores_good.txt</a:t>
            </a:r>
            <a:r>
              <a:rPr lang="en-US" sz="1800" dirty="0" smtClean="0"/>
              <a:t>: Combined MS/TAP Yeast PPI network from Collins, et. al.</a:t>
            </a:r>
          </a:p>
          <a:p>
            <a:pPr lvl="2"/>
            <a:r>
              <a:rPr lang="en-US" sz="1800" dirty="0" smtClean="0"/>
              <a:t>DNA and Tran 07-21-06b.csv: Yeast EMAP</a:t>
            </a:r>
          </a:p>
          <a:p>
            <a:pPr lvl="2"/>
            <a:r>
              <a:rPr lang="en-US" sz="1800" dirty="0" smtClean="0"/>
              <a:t>RNAPuberNov2+Meg6c.csv:</a:t>
            </a:r>
            <a:r>
              <a:rPr lang="en-US" sz="1800" baseline="0" dirty="0" smtClean="0"/>
              <a:t> Yeast EMAP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2" y="1069169"/>
            <a:ext cx="7598725" cy="49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05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Load </a:t>
            </a:r>
            <a:r>
              <a:rPr lang="en-US" sz="2400" dirty="0" err="1" smtClean="0"/>
              <a:t>collinsPlus.cys</a:t>
            </a:r>
            <a:endParaRPr lang="en-US" sz="2400" dirty="0" smtClean="0"/>
          </a:p>
          <a:p>
            <a:pPr lvl="1"/>
            <a:r>
              <a:rPr lang="en-US" sz="2000" dirty="0" smtClean="0"/>
              <a:t>Three networks, but only one view</a:t>
            </a:r>
          </a:p>
          <a:p>
            <a:pPr lvl="2"/>
            <a:r>
              <a:rPr lang="en-US" sz="1800" dirty="0" err="1" smtClean="0"/>
              <a:t>combined_scores_good.txt</a:t>
            </a:r>
            <a:r>
              <a:rPr lang="en-US" sz="1800" dirty="0" smtClean="0"/>
              <a:t>: Combined MS/TAP Yeast PPI network from Collins, et. al.</a:t>
            </a:r>
          </a:p>
          <a:p>
            <a:pPr lvl="2"/>
            <a:r>
              <a:rPr lang="en-US" sz="1800" dirty="0" smtClean="0"/>
              <a:t>DNA and Tran 07-21-06b.csv: Yeast EMAP</a:t>
            </a:r>
          </a:p>
          <a:p>
            <a:pPr lvl="2"/>
            <a:r>
              <a:rPr lang="en-US" sz="1800" dirty="0" smtClean="0"/>
              <a:t>RNAPuberNov2+Meg6c.csv:</a:t>
            </a:r>
            <a:r>
              <a:rPr lang="en-US" sz="1800" baseline="0" dirty="0" smtClean="0"/>
              <a:t> Yeast EMAP</a:t>
            </a:r>
          </a:p>
          <a:p>
            <a:pPr lvl="0"/>
            <a:r>
              <a:rPr lang="en-US" sz="2400" baseline="0" dirty="0" smtClean="0"/>
              <a:t>Find MCL clusters in the PPI network</a:t>
            </a:r>
          </a:p>
          <a:p>
            <a:pPr lvl="1"/>
            <a:r>
              <a:rPr lang="en-US" sz="2000" baseline="0" dirty="0" err="1" smtClean="0">
                <a:sym typeface="Wingdings"/>
              </a:rPr>
              <a:t>AppsclusterMakerMCL</a:t>
            </a:r>
            <a:r>
              <a:rPr lang="en-US" sz="2000" baseline="0" dirty="0" smtClean="0">
                <a:sym typeface="Wingdings"/>
              </a:rPr>
              <a:t> cluster</a:t>
            </a:r>
          </a:p>
          <a:p>
            <a:pPr lvl="2"/>
            <a:r>
              <a:rPr lang="en-US" sz="1800" baseline="0" dirty="0" smtClean="0"/>
              <a:t>Density Parameter: 1.8</a:t>
            </a:r>
          </a:p>
          <a:p>
            <a:pPr lvl="2"/>
            <a:r>
              <a:rPr lang="en-US" sz="1800" baseline="0" dirty="0" smtClean="0"/>
              <a:t>Array source: PE Score</a:t>
            </a:r>
          </a:p>
          <a:p>
            <a:pPr lvl="2"/>
            <a:r>
              <a:rPr lang="en-US" sz="1800" baseline="0" dirty="0" smtClean="0"/>
              <a:t>Cutoff value to minimum (1.85)</a:t>
            </a:r>
          </a:p>
          <a:p>
            <a:pPr lvl="1"/>
            <a:r>
              <a:rPr lang="en-US" sz="2000" baseline="0" dirty="0" smtClean="0"/>
              <a:t>Select “Create new clustered network” and</a:t>
            </a:r>
            <a:r>
              <a:rPr lang="en-US" sz="2000" b="1" baseline="0" dirty="0" smtClean="0"/>
              <a:t> “Restore inter-cluster edges after layout”</a:t>
            </a:r>
            <a:endParaRPr lang="en-US" sz="2000" baseline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1244165"/>
            <a:ext cx="7586501" cy="4956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01" y="1621019"/>
            <a:ext cx="3612566" cy="3962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54" y="1244600"/>
            <a:ext cx="7603210" cy="497155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9163" y="74705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sz="4400" b="1" smtClean="0"/>
              <a:t>Protein Complexes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018869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919163" y="44823"/>
            <a:ext cx="7996237" cy="850900"/>
          </a:xfrm>
        </p:spPr>
        <p:txBody>
          <a:bodyPr/>
          <a:lstStyle/>
          <a:p>
            <a:pPr eaLnBrk="1" hangingPunct="1"/>
            <a:r>
              <a:rPr lang="en-US" sz="5400" b="1" dirty="0">
                <a:latin typeface="Arial"/>
                <a:cs typeface="Arial"/>
              </a:rPr>
              <a:t>Installation</a:t>
            </a:r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</a:rPr>
              <a:t>If you haven’t already, please install:</a:t>
            </a:r>
          </a:p>
          <a:p>
            <a:pPr lvl="1" eaLnBrk="1" hangingPunct="1"/>
            <a:r>
              <a:rPr lang="en-US" dirty="0" smtClean="0">
                <a:latin typeface="Times New Roman" charset="0"/>
              </a:rPr>
              <a:t>Cytoscape 3.2.1</a:t>
            </a:r>
          </a:p>
          <a:p>
            <a:pPr lvl="1" eaLnBrk="1" hangingPunct="1"/>
            <a:r>
              <a:rPr lang="en-US" dirty="0" smtClean="0">
                <a:latin typeface="Times New Roman" charset="0"/>
              </a:rPr>
              <a:t>Apps:</a:t>
            </a:r>
          </a:p>
          <a:p>
            <a:pPr lvl="2" eaLnBrk="1" hangingPunct="1"/>
            <a:r>
              <a:rPr lang="en-US" dirty="0" smtClean="0">
                <a:latin typeface="Times New Roman" charset="0"/>
              </a:rPr>
              <a:t>clusterMaker, </a:t>
            </a:r>
            <a:r>
              <a:rPr lang="en-US" dirty="0" err="1" smtClean="0">
                <a:latin typeface="Times New Roman" charset="0"/>
              </a:rPr>
              <a:t>chemViz</a:t>
            </a:r>
            <a:r>
              <a:rPr lang="en-US" dirty="0" smtClean="0">
                <a:latin typeface="Times New Roman" charset="0"/>
              </a:rPr>
              <a:t>, </a:t>
            </a:r>
            <a:r>
              <a:rPr lang="en-US" dirty="0" err="1" smtClean="0">
                <a:latin typeface="Times New Roman" charset="0"/>
              </a:rPr>
              <a:t>cyAnimator</a:t>
            </a:r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that we have PPI clusters, we can explore some</a:t>
            </a:r>
            <a:r>
              <a:rPr lang="en-US" dirty="0" smtClean="0"/>
              <a:t> EMAP data</a:t>
            </a:r>
          </a:p>
          <a:p>
            <a:r>
              <a:rPr lang="en-US" dirty="0" smtClean="0"/>
              <a:t>Select the “DNA and Tran…” network</a:t>
            </a:r>
          </a:p>
          <a:p>
            <a:r>
              <a:rPr lang="en-US" dirty="0" smtClean="0"/>
              <a:t>Now perform a hierarchical cluster</a:t>
            </a:r>
          </a:p>
          <a:p>
            <a:pPr lvl="1"/>
            <a:r>
              <a:rPr lang="en-US" dirty="0" err="1" smtClean="0"/>
              <a:t>Apps</a:t>
            </a:r>
            <a:r>
              <a:rPr lang="en-US" dirty="0" err="1" smtClean="0">
                <a:sym typeface="Wingdings"/>
              </a:rPr>
              <a:t>clusterMakerHierarchical</a:t>
            </a:r>
            <a:r>
              <a:rPr lang="en-US" dirty="0" smtClean="0">
                <a:sym typeface="Wingdings"/>
              </a:rPr>
              <a:t> Cluster</a:t>
            </a:r>
          </a:p>
          <a:p>
            <a:pPr lvl="1"/>
            <a:r>
              <a:rPr lang="en-US" dirty="0" smtClean="0">
                <a:sym typeface="Wingdings"/>
              </a:rPr>
              <a:t>And select “DNA</a:t>
            </a:r>
            <a:r>
              <a:rPr lang="en-US" baseline="0" dirty="0" smtClean="0">
                <a:sym typeface="Wingdings"/>
              </a:rPr>
              <a:t> Strength” from Edge</a:t>
            </a:r>
            <a:endParaRPr lang="en-US" dirty="0" smtClean="0">
              <a:sym typeface="Wingdings"/>
            </a:endParaRPr>
          </a:p>
          <a:p>
            <a:pPr lvl="0"/>
            <a:r>
              <a:rPr lang="en-US" dirty="0" smtClean="0"/>
              <a:t>Click</a:t>
            </a:r>
            <a:r>
              <a:rPr lang="en-US" baseline="0" dirty="0" smtClean="0"/>
              <a:t> on Visualize Clusters to bring up the </a:t>
            </a:r>
            <a:r>
              <a:rPr lang="en-US" baseline="0" dirty="0" err="1" smtClean="0"/>
              <a:t>TreeView</a:t>
            </a:r>
            <a:endParaRPr lang="en-US" baseline="0" dirty="0" smtClean="0"/>
          </a:p>
          <a:p>
            <a:pPr lvl="0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1313009"/>
            <a:ext cx="7602427" cy="4971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12" y="1068151"/>
            <a:ext cx="4218845" cy="473075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19163" y="74705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sz="4400" b="1" smtClean="0"/>
              <a:t>Protein Complexes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201786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Now</a:t>
            </a:r>
            <a:r>
              <a:rPr lang="en-US" baseline="0" dirty="0" smtClean="0"/>
              <a:t> that we have PPI clusters, we can explore some</a:t>
            </a:r>
            <a:r>
              <a:rPr lang="en-US" dirty="0" smtClean="0"/>
              <a:t> EMAP data</a:t>
            </a:r>
          </a:p>
          <a:p>
            <a:r>
              <a:rPr lang="en-US" dirty="0" smtClean="0"/>
              <a:t>Select the “DNA and Tran…” network</a:t>
            </a:r>
          </a:p>
          <a:p>
            <a:r>
              <a:rPr lang="en-US" dirty="0" smtClean="0"/>
              <a:t>Now perform a hierarchical cluster</a:t>
            </a:r>
          </a:p>
          <a:p>
            <a:pPr lvl="1"/>
            <a:r>
              <a:rPr lang="en-US" dirty="0" err="1" smtClean="0"/>
              <a:t>Apps</a:t>
            </a:r>
            <a:r>
              <a:rPr lang="en-US" dirty="0" err="1" smtClean="0">
                <a:sym typeface="Wingdings"/>
              </a:rPr>
              <a:t>ClusterHierarchical</a:t>
            </a:r>
            <a:r>
              <a:rPr lang="en-US" dirty="0" smtClean="0">
                <a:sym typeface="Wingdings"/>
              </a:rPr>
              <a:t> Cluster</a:t>
            </a:r>
          </a:p>
          <a:p>
            <a:pPr lvl="0"/>
            <a:r>
              <a:rPr lang="en-US" dirty="0" smtClean="0"/>
              <a:t>Click</a:t>
            </a:r>
            <a:r>
              <a:rPr lang="en-US" baseline="0" dirty="0" smtClean="0"/>
              <a:t> on Visualize Clusters to bring up the </a:t>
            </a:r>
            <a:r>
              <a:rPr lang="en-US" baseline="0" dirty="0" err="1" smtClean="0"/>
              <a:t>TreeView</a:t>
            </a:r>
            <a:endParaRPr lang="en-US" baseline="0" dirty="0" smtClean="0"/>
          </a:p>
          <a:p>
            <a:pPr lvl="0"/>
            <a:r>
              <a:rPr lang="en-US" baseline="0" dirty="0" smtClean="0"/>
              <a:t>Select your PPI clustered network in Cytoscape</a:t>
            </a:r>
          </a:p>
          <a:p>
            <a:pPr lvl="0"/>
            <a:r>
              <a:rPr lang="en-US" baseline="0" dirty="0" smtClean="0"/>
              <a:t>Search for GIM5 and select the entire cluster</a:t>
            </a:r>
          </a:p>
          <a:p>
            <a:pPr lvl="1"/>
            <a:r>
              <a:rPr lang="en-US" dirty="0" smtClean="0"/>
              <a:t>Note how the proteins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TreeView</a:t>
            </a:r>
            <a:r>
              <a:rPr lang="en-US" baseline="0" dirty="0" smtClean="0"/>
              <a:t> highlight</a:t>
            </a:r>
          </a:p>
          <a:p>
            <a:pPr lvl="1"/>
            <a:r>
              <a:rPr lang="en-US" baseline="0" dirty="0" smtClean="0"/>
              <a:t>Note that BUD27 doesn’t cluster very well in EMAP</a:t>
            </a:r>
          </a:p>
          <a:p>
            <a:pPr lvl="1"/>
            <a:r>
              <a:rPr lang="en-US" baseline="0" dirty="0" smtClean="0"/>
              <a:t>Deselect BUD27 edge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9" y="997928"/>
            <a:ext cx="7282452" cy="5445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22" y="3147823"/>
            <a:ext cx="5344602" cy="3475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17" y="997928"/>
            <a:ext cx="4431379" cy="331524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19163" y="74705"/>
            <a:ext cx="7996237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-112" charset="0"/>
              </a:defRPr>
            </a:lvl9pPr>
          </a:lstStyle>
          <a:p>
            <a:r>
              <a:rPr lang="en-US" sz="4400" b="1" smtClean="0"/>
              <a:t>Protein Complexes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8287249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projects-local\Conferences\2014_Capetown\2014 Cytoscape 3.1 Tutorial\pictures\apps_structurealB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57" y="2762197"/>
            <a:ext cx="5099050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Cytoscape apps: structureViz2, RINalyzer, </a:t>
            </a:r>
            <a:r>
              <a:rPr lang="en-US" sz="2800" dirty="0" err="1" smtClean="0"/>
              <a:t>cddApp</a:t>
            </a:r>
            <a:r>
              <a:rPr lang="en-US" sz="2800" dirty="0" smtClean="0"/>
              <a:t>, chemViz2</a:t>
            </a:r>
          </a:p>
          <a:p>
            <a:r>
              <a:rPr lang="en-US" sz="2800" dirty="0"/>
              <a:t>Load </a:t>
            </a:r>
            <a:r>
              <a:rPr lang="en-US" sz="2800" b="1" dirty="0" err="1" smtClean="0"/>
              <a:t>pte.xgmml</a:t>
            </a:r>
            <a:endParaRPr lang="en-US" sz="2800" b="1" dirty="0" smtClean="0"/>
          </a:p>
          <a:p>
            <a:pPr lvl="1"/>
            <a:r>
              <a:rPr lang="en-US" sz="2400" dirty="0" smtClean="0"/>
              <a:t>Protein similarity network of the Phosphotriesterases family</a:t>
            </a:r>
          </a:p>
          <a:p>
            <a:r>
              <a:rPr lang="en-US" sz="2800" dirty="0" smtClean="0"/>
              <a:t>Open the structure 1EZ2 in Chimera and explore it</a:t>
            </a:r>
          </a:p>
          <a:p>
            <a:pPr lvl="1"/>
            <a:r>
              <a:rPr lang="en-US" sz="2400" dirty="0" smtClean="0"/>
              <a:t>Select nodes and invoke the node’s context menu </a:t>
            </a:r>
            <a:r>
              <a:rPr lang="en-US" sz="2400" b="1" dirty="0" smtClean="0"/>
              <a:t>Apps→ structureViz→ Open </a:t>
            </a:r>
            <a:r>
              <a:rPr lang="en-US" sz="2400" b="1" dirty="0"/>
              <a:t>Structures for Node(s</a:t>
            </a:r>
            <a:r>
              <a:rPr lang="en-US" sz="2400" b="1" dirty="0" smtClean="0"/>
              <a:t>)</a:t>
            </a:r>
            <a:endParaRPr lang="en-US" sz="2400" dirty="0" smtClean="0"/>
          </a:p>
          <a:p>
            <a:pPr lvl="1"/>
            <a:r>
              <a:rPr lang="en-US" sz="2400" dirty="0"/>
              <a:t>Use the Molecular Structure </a:t>
            </a:r>
            <a:r>
              <a:rPr lang="en-US" sz="2400" dirty="0" smtClean="0"/>
              <a:t>Navigator to enhance the display</a:t>
            </a:r>
          </a:p>
          <a:p>
            <a:r>
              <a:rPr lang="en-US" sz="2800" dirty="0" smtClean="0"/>
              <a:t>Create a residue interaction network</a:t>
            </a:r>
          </a:p>
          <a:p>
            <a:pPr lvl="1"/>
            <a:r>
              <a:rPr lang="en-US" sz="2400" dirty="0" smtClean="0"/>
              <a:t>Select residues in the structure and </a:t>
            </a:r>
            <a:r>
              <a:rPr lang="en-US" sz="2400" dirty="0"/>
              <a:t>use the top menu bar </a:t>
            </a:r>
            <a:r>
              <a:rPr lang="en-US" sz="2400" b="1" dirty="0"/>
              <a:t>Chimera</a:t>
            </a:r>
            <a:r>
              <a:rPr lang="en-US" sz="2400" b="1" dirty="0" smtClean="0"/>
              <a:t>→ Residue </a:t>
            </a:r>
            <a:r>
              <a:rPr lang="en-US" sz="2400" b="1" dirty="0"/>
              <a:t>network generation menu</a:t>
            </a:r>
          </a:p>
        </p:txBody>
      </p:sp>
      <p:pic>
        <p:nvPicPr>
          <p:cNvPr id="1029" name="Picture 5" descr="D:\projects-local\Conferences\2014_Capetown\2014 Cytoscape 3.1 Tutorial\pictures\pte-netwo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91" y="1359138"/>
            <a:ext cx="6252020" cy="507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76200"/>
            <a:ext cx="7996237" cy="850900"/>
          </a:xfrm>
        </p:spPr>
        <p:txBody>
          <a:bodyPr/>
          <a:lstStyle/>
          <a:p>
            <a:r>
              <a:rPr lang="en-US" sz="4400" b="1" dirty="0" smtClean="0"/>
              <a:t>From Networks to Structures</a:t>
            </a:r>
            <a:endParaRPr lang="en-US" sz="4400" b="1" dirty="0"/>
          </a:p>
        </p:txBody>
      </p:sp>
      <p:pic>
        <p:nvPicPr>
          <p:cNvPr id="1026" name="Picture 2" descr="D:\projects-local\Conferences\2014_Capetown\2014 Cytoscape 3.1 Tutorial\pictures\1EZ2-initial-select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1527704"/>
            <a:ext cx="7790838" cy="473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rojects-local\Conferences\2014_Capetown\2014 Cytoscape 3.1 Tutorial\pictures\1ez2R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2" y="1971357"/>
            <a:ext cx="8126118" cy="429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projects-local\Conferences\2014_Capetown\2014 Cytoscape 3.1 Tutorial\pictures\RainbowRibb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155" y="1841447"/>
            <a:ext cx="3930650" cy="41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8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62875"/>
            <a:ext cx="7996237" cy="850900"/>
          </a:xfrm>
        </p:spPr>
        <p:txBody>
          <a:bodyPr/>
          <a:lstStyle/>
          <a:p>
            <a:r>
              <a:rPr lang="en-US" dirty="0" smtClean="0"/>
              <a:t>Cytoscape 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79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62875"/>
            <a:ext cx="7996237" cy="850900"/>
          </a:xfrm>
        </p:spPr>
        <p:txBody>
          <a:bodyPr/>
          <a:lstStyle/>
          <a:p>
            <a:r>
              <a:rPr lang="en-US" dirty="0" smtClean="0"/>
              <a:t>Cytoscape 3.3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Release target: November 2015</a:t>
            </a:r>
          </a:p>
          <a:p>
            <a:r>
              <a:rPr lang="en-US" dirty="0" smtClean="0"/>
              <a:t>Major features:</a:t>
            </a:r>
          </a:p>
          <a:p>
            <a:pPr lvl="1"/>
            <a:r>
              <a:rPr lang="en-US" dirty="0" smtClean="0"/>
              <a:t>Compound Node Visualization</a:t>
            </a:r>
          </a:p>
          <a:p>
            <a:pPr lvl="1"/>
            <a:r>
              <a:rPr lang="en-US" dirty="0" smtClean="0"/>
              <a:t>“Core” Apps</a:t>
            </a:r>
          </a:p>
          <a:p>
            <a:pPr lvl="1"/>
            <a:r>
              <a:rPr lang="en-US" dirty="0" smtClean="0"/>
              <a:t>New table loader</a:t>
            </a:r>
          </a:p>
          <a:p>
            <a:r>
              <a:rPr lang="en-US" dirty="0" smtClean="0"/>
              <a:t>Other features:</a:t>
            </a:r>
          </a:p>
          <a:p>
            <a:pPr lvl="1"/>
            <a:r>
              <a:rPr lang="en-US" dirty="0" smtClean="0"/>
              <a:t>Visual redesign</a:t>
            </a:r>
          </a:p>
          <a:p>
            <a:pPr lvl="1"/>
            <a:r>
              <a:rPr lang="en-US" dirty="0" err="1" smtClean="0"/>
              <a:t>OpenCL</a:t>
            </a:r>
            <a:r>
              <a:rPr lang="en-US" dirty="0" smtClean="0"/>
              <a:t>-based layout</a:t>
            </a:r>
          </a:p>
          <a:p>
            <a:pPr lvl="1"/>
            <a:r>
              <a:rPr lang="en-US" dirty="0" smtClean="0"/>
              <a:t>Marquee edges</a:t>
            </a:r>
          </a:p>
          <a:p>
            <a:pPr lvl="1"/>
            <a:r>
              <a:rPr lang="en-US" dirty="0" smtClean="0"/>
              <a:t>Merging of REST into </a:t>
            </a:r>
            <a:r>
              <a:rPr lang="en-US" dirty="0" err="1" smtClean="0"/>
              <a:t>CyREST</a:t>
            </a:r>
            <a:endParaRPr lang="en-US" dirty="0" smtClean="0"/>
          </a:p>
          <a:p>
            <a:pPr lvl="1"/>
            <a:r>
              <a:rPr lang="en-US" dirty="0" smtClean="0"/>
              <a:t>Core-wide user logging</a:t>
            </a:r>
          </a:p>
          <a:p>
            <a:pPr lvl="1"/>
            <a:r>
              <a:rPr lang="en-US" dirty="0" smtClean="0"/>
              <a:t>Java 8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73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62875"/>
            <a:ext cx="7996237" cy="850900"/>
          </a:xfrm>
        </p:spPr>
        <p:txBody>
          <a:bodyPr/>
          <a:lstStyle/>
          <a:p>
            <a:r>
              <a:rPr lang="en-US" dirty="0" smtClean="0"/>
              <a:t>Compound Nodes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Cytoscape model supports network hierarchy</a:t>
            </a:r>
          </a:p>
          <a:p>
            <a:r>
              <a:rPr lang="en-US" dirty="0" smtClean="0"/>
              <a:t>No easy way to visualize it</a:t>
            </a:r>
          </a:p>
          <a:p>
            <a:r>
              <a:rPr lang="en-US" dirty="0" smtClean="0"/>
              <a:t>Compound nodes:</a:t>
            </a:r>
          </a:p>
          <a:p>
            <a:pPr lvl="1"/>
            <a:r>
              <a:rPr lang="en-US" dirty="0" smtClean="0"/>
              <a:t>Nodes that contain nodes</a:t>
            </a:r>
          </a:p>
          <a:p>
            <a:pPr lvl="1"/>
            <a:r>
              <a:rPr lang="en-US" dirty="0" smtClean="0"/>
              <a:t>Interior nodes can be moved and compound node resizes accordingly</a:t>
            </a:r>
          </a:p>
          <a:p>
            <a:r>
              <a:rPr lang="en-US" dirty="0" smtClean="0"/>
              <a:t>Implemented using group mechanism</a:t>
            </a:r>
          </a:p>
          <a:p>
            <a:pPr lvl="1"/>
            <a:r>
              <a:rPr lang="en-US" dirty="0" smtClean="0"/>
              <a:t>Expand/collapse still works</a:t>
            </a:r>
            <a:endParaRPr lang="en-US" dirty="0"/>
          </a:p>
        </p:txBody>
      </p:sp>
      <p:pic>
        <p:nvPicPr>
          <p:cNvPr id="4" name="Picture 3" descr="Screen Shot 2015-09-14 at 10.46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800"/>
            <a:ext cx="9144000" cy="5715000"/>
          </a:xfrm>
          <a:prstGeom prst="rect">
            <a:avLst/>
          </a:prstGeom>
        </p:spPr>
      </p:pic>
      <p:pic>
        <p:nvPicPr>
          <p:cNvPr id="5" name="Picture 4" descr="Screen Shot 2015-09-14 at 10.46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715000"/>
          </a:xfrm>
          <a:prstGeom prst="rect">
            <a:avLst/>
          </a:prstGeom>
        </p:spPr>
      </p:pic>
      <p:pic>
        <p:nvPicPr>
          <p:cNvPr id="6" name="Picture 5" descr="Screen Shot 2015-09-14 at 10.52.0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800"/>
            <a:ext cx="9144000" cy="5715000"/>
          </a:xfrm>
          <a:prstGeom prst="rect">
            <a:avLst/>
          </a:prstGeom>
        </p:spPr>
      </p:pic>
      <p:pic>
        <p:nvPicPr>
          <p:cNvPr id="7" name="Picture 6" descr="Screen Shot 2015-09-14 at 10.52.2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163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8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Remove “app-like” functionality from Cytoscape core</a:t>
            </a:r>
          </a:p>
          <a:p>
            <a:pPr lvl="1"/>
            <a:r>
              <a:rPr lang="en-US" dirty="0" err="1" smtClean="0"/>
              <a:t>NetworkAnalyzer</a:t>
            </a:r>
            <a:endParaRPr lang="en-US" dirty="0" smtClean="0"/>
          </a:p>
          <a:p>
            <a:pPr lvl="1"/>
            <a:r>
              <a:rPr lang="en-US" dirty="0" smtClean="0"/>
              <a:t>Layouts</a:t>
            </a:r>
          </a:p>
          <a:p>
            <a:pPr lvl="1"/>
            <a:r>
              <a:rPr lang="en-US" dirty="0" smtClean="0"/>
              <a:t>REST interface</a:t>
            </a:r>
          </a:p>
          <a:p>
            <a:r>
              <a:rPr lang="en-US" dirty="0" smtClean="0"/>
              <a:t>Recreate them as apps</a:t>
            </a:r>
          </a:p>
          <a:p>
            <a:pPr lvl="1"/>
            <a:r>
              <a:rPr lang="en-US" dirty="0" smtClean="0"/>
              <a:t>Install a version as part of Cytoscape install</a:t>
            </a:r>
          </a:p>
          <a:p>
            <a:pPr lvl="1"/>
            <a:r>
              <a:rPr lang="en-US" dirty="0" smtClean="0"/>
              <a:t>Can release newer versions via App Store </a:t>
            </a:r>
          </a:p>
        </p:txBody>
      </p:sp>
    </p:spTree>
    <p:extLst>
      <p:ext uri="{BB962C8B-B14F-4D97-AF65-F5344CB8AC3E}">
        <p14:creationId xmlns:p14="http://schemas.microsoft.com/office/powerpoint/2010/main" val="17521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62875"/>
            <a:ext cx="7996237" cy="850900"/>
          </a:xfrm>
        </p:spPr>
        <p:txBody>
          <a:bodyPr/>
          <a:lstStyle/>
          <a:p>
            <a:r>
              <a:rPr lang="en-US" dirty="0" smtClean="0"/>
              <a:t>New Table Loader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Loading AP/MS data in Cytoscape 3.2: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Load network and edge data from Excel spreadsheet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Load bait data from the same Excel spreadsheet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Load prey data from the same Excel spreadsheet</a:t>
            </a:r>
          </a:p>
          <a:p>
            <a:r>
              <a:rPr lang="en-US" dirty="0" smtClean="0"/>
              <a:t>Three different loads to get the same data</a:t>
            </a:r>
          </a:p>
          <a:p>
            <a:r>
              <a:rPr lang="en-US" dirty="0" smtClean="0"/>
              <a:t>Column types guessed by Cytoscape often wrong</a:t>
            </a:r>
          </a:p>
          <a:p>
            <a:pPr lvl="1"/>
            <a:endParaRPr lang="en-US" dirty="0"/>
          </a:p>
        </p:txBody>
      </p:sp>
      <p:pic>
        <p:nvPicPr>
          <p:cNvPr id="4" name="Picture 3" descr="Screen Shot 2015-09-14 at 11.18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74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62875"/>
            <a:ext cx="7996237" cy="850900"/>
          </a:xfrm>
        </p:spPr>
        <p:txBody>
          <a:bodyPr/>
          <a:lstStyle/>
          <a:p>
            <a:r>
              <a:rPr lang="en-US" dirty="0" smtClean="0"/>
              <a:t>Cytoscape 3.4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Release target: May-June 2016</a:t>
            </a:r>
          </a:p>
          <a:p>
            <a:r>
              <a:rPr lang="en-US" dirty="0" smtClean="0"/>
              <a:t>Major features:</a:t>
            </a:r>
          </a:p>
          <a:p>
            <a:pPr lvl="1"/>
            <a:r>
              <a:rPr lang="en-US" dirty="0" smtClean="0"/>
              <a:t>Headless version</a:t>
            </a:r>
          </a:p>
          <a:p>
            <a:pPr lvl="1"/>
            <a:r>
              <a:rPr lang="en-US" dirty="0" smtClean="0"/>
              <a:t>Jobs interface</a:t>
            </a:r>
          </a:p>
          <a:p>
            <a:pPr lvl="2"/>
            <a:r>
              <a:rPr lang="en-US" dirty="0" smtClean="0"/>
              <a:t>Long running tasks</a:t>
            </a:r>
          </a:p>
          <a:p>
            <a:pPr lvl="2"/>
            <a:r>
              <a:rPr lang="en-US" dirty="0" smtClean="0"/>
              <a:t>Web services integration</a:t>
            </a:r>
          </a:p>
          <a:p>
            <a:pPr lvl="1"/>
            <a:r>
              <a:rPr lang="en-US" dirty="0" smtClean="0"/>
              <a:t>Themes</a:t>
            </a:r>
          </a:p>
          <a:p>
            <a:pPr lvl="2"/>
            <a:r>
              <a:rPr lang="en-US" dirty="0" smtClean="0"/>
              <a:t>Groups of apps for particular purposes</a:t>
            </a:r>
          </a:p>
          <a:p>
            <a:pPr lvl="1"/>
            <a:r>
              <a:rPr lang="en-US" dirty="0" smtClean="0"/>
              <a:t>Relative annotations</a:t>
            </a:r>
          </a:p>
          <a:p>
            <a:r>
              <a:rPr lang="en-US" dirty="0" smtClean="0"/>
              <a:t>Other features:</a:t>
            </a:r>
          </a:p>
          <a:p>
            <a:pPr lvl="1"/>
            <a:r>
              <a:rPr lang="en-US" dirty="0" smtClean="0"/>
              <a:t>Redesigned network panel (tree structure)</a:t>
            </a:r>
          </a:p>
          <a:p>
            <a:pPr lvl="1"/>
            <a:r>
              <a:rPr lang="en-US" dirty="0" smtClean="0"/>
              <a:t>Consistent preferences UI</a:t>
            </a:r>
          </a:p>
          <a:p>
            <a:pPr lvl="1"/>
            <a:r>
              <a:rPr lang="en-US" dirty="0" smtClean="0"/>
              <a:t>JSON representation for all Cytoscape objects</a:t>
            </a:r>
          </a:p>
        </p:txBody>
      </p:sp>
    </p:spTree>
    <p:extLst>
      <p:ext uri="{BB962C8B-B14F-4D97-AF65-F5344CB8AC3E}">
        <p14:creationId xmlns:p14="http://schemas.microsoft.com/office/powerpoint/2010/main" val="246304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3" y="36285"/>
            <a:ext cx="7996237" cy="850900"/>
          </a:xfrm>
        </p:spPr>
        <p:txBody>
          <a:bodyPr/>
          <a:lstStyle/>
          <a:p>
            <a:r>
              <a:rPr lang="en-US" sz="4400" b="1" dirty="0" smtClean="0"/>
              <a:t>Questions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  <a:hlinkClick r:id="rId2"/>
              </a:rPr>
              <a:t>scooter@cgl.ucsf.edu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  <a:hlinkClick r:id="rId3"/>
              </a:rPr>
              <a:t>cytoscape-helpdesk@googlegroups.com</a:t>
            </a:r>
            <a:endParaRPr lang="en-US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167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4797" y="1336817"/>
            <a:ext cx="3389203" cy="38481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886" y="80268"/>
            <a:ext cx="7866062" cy="755461"/>
          </a:xfrm>
        </p:spPr>
        <p:txBody>
          <a:bodyPr/>
          <a:lstStyle/>
          <a:p>
            <a:r>
              <a:rPr lang="en-US" sz="4400" b="1" dirty="0" smtClean="0"/>
              <a:t>Why Networks?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157" y="1091238"/>
            <a:ext cx="6894021" cy="6095464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Networks are…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Commonly understood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Structured to reduce complexity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More efficient than tables</a:t>
            </a:r>
          </a:p>
          <a:p>
            <a:pPr marL="457200" lvl="1" indent="0">
              <a:buNone/>
            </a:pPr>
            <a:endParaRPr lang="en-US" sz="1200" dirty="0" smtClean="0"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Network tools allow… </a:t>
            </a:r>
          </a:p>
          <a:p>
            <a:pPr marL="457200" lvl="1" indent="0">
              <a:buNone/>
            </a:pPr>
            <a:r>
              <a:rPr lang="en-US" sz="2000" u="sng" dirty="0" smtClean="0">
                <a:latin typeface="Arial"/>
                <a:cs typeface="Arial"/>
              </a:rPr>
              <a:t>Analysis</a:t>
            </a:r>
            <a:r>
              <a:rPr lang="en-US" sz="2000" dirty="0" smtClean="0">
                <a:latin typeface="Arial"/>
                <a:cs typeface="Arial"/>
              </a:rPr>
              <a:t> 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Characterize network properties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Identify hubs and subnets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Classify, quantify and correlate, e.g.,</a:t>
            </a:r>
          </a:p>
          <a:p>
            <a:pPr marL="914400" lvl="2" indent="0">
              <a:buNone/>
            </a:pPr>
            <a:r>
              <a:rPr lang="en-US" sz="2000" dirty="0" smtClean="0">
                <a:latin typeface="Arial"/>
                <a:cs typeface="Arial"/>
              </a:rPr>
              <a:t>    cluster nodes by associated data</a:t>
            </a:r>
          </a:p>
          <a:p>
            <a:pPr marL="457200" lvl="1" indent="0">
              <a:buNone/>
            </a:pPr>
            <a:r>
              <a:rPr lang="en-US" sz="2000" u="sng" dirty="0" smtClean="0">
                <a:latin typeface="Arial"/>
                <a:cs typeface="Arial"/>
              </a:rPr>
              <a:t>Visualization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Explore data overlays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Interpret mechanisms, e.g., how a process </a:t>
            </a:r>
          </a:p>
          <a:p>
            <a:pPr marL="914400" lvl="2" indent="0">
              <a:buNone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is modulated or attenuated by a stimulus</a:t>
            </a:r>
            <a:endParaRPr lang="en-US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867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50" y="109320"/>
            <a:ext cx="7972943" cy="783073"/>
          </a:xfrm>
        </p:spPr>
        <p:txBody>
          <a:bodyPr/>
          <a:lstStyle/>
          <a:p>
            <a:r>
              <a:rPr lang="en-US" sz="3600" b="1" dirty="0" smtClean="0"/>
              <a:t>Applications of Network Biology</a:t>
            </a:r>
            <a:endParaRPr lang="en-US" sz="3600" b="1" dirty="0"/>
          </a:p>
        </p:txBody>
      </p:sp>
      <p:pic>
        <p:nvPicPr>
          <p:cNvPr id="6" name="Picture 8" descr="intro_1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0906" y="1366040"/>
            <a:ext cx="32273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769" y="1321401"/>
            <a:ext cx="2133600" cy="1770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fig3"/>
          <p:cNvPicPr>
            <a:picLocks noChangeAspect="1" noChangeArrowheads="1"/>
          </p:cNvPicPr>
          <p:nvPr/>
        </p:nvPicPr>
        <p:blipFill>
          <a:blip r:embed="rId5" cstate="print"/>
          <a:srcRect l="44954" b="70438"/>
          <a:stretch>
            <a:fillRect/>
          </a:stretch>
        </p:blipFill>
        <p:spPr bwMode="black">
          <a:xfrm>
            <a:off x="179463" y="3993961"/>
            <a:ext cx="25846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domainstructur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399" y="3962400"/>
            <a:ext cx="313089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11569" y="3150201"/>
            <a:ext cx="3918240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200" b="1" dirty="0" err="1" smtClean="0">
                <a:solidFill>
                  <a:srgbClr val="000000"/>
                </a:solidFill>
              </a:rPr>
              <a:t>jActiveModules</a:t>
            </a:r>
            <a:r>
              <a:rPr lang="en-GB" sz="1200" b="1" dirty="0" smtClean="0">
                <a:solidFill>
                  <a:srgbClr val="000000"/>
                </a:solidFill>
              </a:rPr>
              <a:t>, UCSD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31863" y="5746561"/>
            <a:ext cx="3918240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200" b="1" dirty="0" err="1" smtClean="0">
                <a:solidFill>
                  <a:srgbClr val="000000"/>
                </a:solidFill>
              </a:rPr>
              <a:t>PathBlast</a:t>
            </a:r>
            <a:r>
              <a:rPr lang="en-GB" sz="1200" b="1" dirty="0" smtClean="0">
                <a:solidFill>
                  <a:srgbClr val="000000"/>
                </a:solidFill>
              </a:rPr>
              <a:t>, UCSD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770906" y="2890040"/>
            <a:ext cx="3918240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200" b="1" dirty="0" err="1" smtClean="0">
                <a:solidFill>
                  <a:srgbClr val="000000"/>
                </a:solidFill>
              </a:rPr>
              <a:t>mCode</a:t>
            </a:r>
            <a:r>
              <a:rPr lang="en-GB" sz="1200" b="1" dirty="0" smtClean="0">
                <a:solidFill>
                  <a:srgbClr val="000000"/>
                </a:solidFill>
              </a:rPr>
              <a:t>, University of Toronto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867400" y="5715000"/>
            <a:ext cx="3918240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200" b="1" dirty="0" err="1" smtClean="0">
                <a:solidFill>
                  <a:srgbClr val="000000"/>
                </a:solidFill>
              </a:rPr>
              <a:t>DomainGraph</a:t>
            </a:r>
            <a:r>
              <a:rPr lang="en-GB" sz="1200" b="1" dirty="0" smtClean="0">
                <a:solidFill>
                  <a:srgbClr val="000000"/>
                </a:solidFill>
              </a:rPr>
              <a:t>, Max Planck Institute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6760" y="1171991"/>
            <a:ext cx="3193910" cy="498951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Gene Function Prediction 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   </a:t>
            </a:r>
            <a:r>
              <a:rPr lang="en-US" sz="1400" dirty="0" smtClean="0">
                <a:latin typeface="Arial"/>
                <a:cs typeface="Arial"/>
              </a:rPr>
              <a:t>shows connections to sets of genes/proteins involved in same biological process</a:t>
            </a:r>
          </a:p>
          <a:p>
            <a:pPr marL="0" indent="0">
              <a:buNone/>
            </a:pPr>
            <a:endParaRPr lang="en-US" sz="900" dirty="0" smtClean="0"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Detection of protein complexes/</a:t>
            </a:r>
            <a:r>
              <a:rPr lang="en-US" sz="1600" b="1" dirty="0" err="1" smtClean="0">
                <a:latin typeface="Arial"/>
                <a:cs typeface="Arial"/>
              </a:rPr>
              <a:t>subnetworks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discover modularity &amp; higher order organization (motifs, feedback loops)</a:t>
            </a:r>
          </a:p>
          <a:p>
            <a:pPr marL="0" indent="0">
              <a:buNone/>
            </a:pPr>
            <a:endParaRPr lang="en-US" sz="900" dirty="0" smtClean="0"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Network evolution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biological process(s) conservation across species</a:t>
            </a:r>
          </a:p>
          <a:p>
            <a:pPr marL="0" indent="0">
              <a:buNone/>
            </a:pPr>
            <a:endParaRPr lang="en-US" sz="900" dirty="0" smtClean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Prediction of interactions &amp; functional associations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statistically significant domain-domain correlations in protein interaction network to predict protein-protein or genetic interaction</a:t>
            </a:r>
          </a:p>
          <a:p>
            <a:pPr>
              <a:buFont typeface="Arial" pitchFamily="34" charset="0"/>
              <a:buChar char="•"/>
            </a:pPr>
            <a:endParaRPr lang="en-US" sz="1400" dirty="0" smtClean="0"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endParaRPr lang="en-US" sz="1800" dirty="0" smtClean="0"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2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Co2006">
  <a:themeElements>
    <a:clrScheme name="AdCo2006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AC00AA"/>
      </a:folHlink>
    </a:clrScheme>
    <a:fontScheme name="AdCo2006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AdCo2006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Co2006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Co2006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Co2006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Co2006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Co2006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Co2006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Co2006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AC00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3415</Words>
  <Application>Microsoft Office PowerPoint</Application>
  <PresentationFormat>On-screen Show (4:3)</PresentationFormat>
  <Paragraphs>669</Paragraphs>
  <Slides>79</Slides>
  <Notes>40</Notes>
  <HiddenSlides>8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AdCo2006</vt:lpstr>
      <vt:lpstr>PowerPoint Presentation</vt:lpstr>
      <vt:lpstr>Outline</vt:lpstr>
      <vt:lpstr>Introductions</vt:lpstr>
      <vt:lpstr>Introductions</vt:lpstr>
      <vt:lpstr>PowerPoint Presentation</vt:lpstr>
      <vt:lpstr>PowerPoint Presentation</vt:lpstr>
      <vt:lpstr>Installation</vt:lpstr>
      <vt:lpstr>Why Networks?</vt:lpstr>
      <vt:lpstr>Applications of Network Biology</vt:lpstr>
      <vt:lpstr>Applications in Disease</vt:lpstr>
      <vt:lpstr>The Challenge</vt:lpstr>
      <vt:lpstr>PowerPoint Presentation</vt:lpstr>
      <vt:lpstr>The Challenge</vt:lpstr>
      <vt:lpstr>Biological Network Taxonomy</vt:lpstr>
      <vt:lpstr>Biological Network Taxonomy</vt:lpstr>
      <vt:lpstr>Biological Network Taxonomy</vt:lpstr>
      <vt:lpstr>PowerPoint Presentation</vt:lpstr>
      <vt:lpstr>Analytical Approaches</vt:lpstr>
      <vt:lpstr>Analytical Approaches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Visualization of Biological Networks</vt:lpstr>
      <vt:lpstr>Depiction</vt:lpstr>
      <vt:lpstr>Data Mapping</vt:lpstr>
      <vt:lpstr>PowerPoint Presentation</vt:lpstr>
      <vt:lpstr>PowerPoint Presentation</vt:lpstr>
      <vt:lpstr>PowerPoint Presentation</vt:lpstr>
      <vt:lpstr>PowerPoint Presentation</vt:lpstr>
      <vt:lpstr>Animation</vt:lpstr>
      <vt:lpstr>Introduction to Cytoscape</vt:lpstr>
      <vt:lpstr>PowerPoint Presentation</vt:lpstr>
      <vt:lpstr>PowerPoint Presentation</vt:lpstr>
      <vt:lpstr>Core Concepts</vt:lpstr>
      <vt:lpstr>Core Concepts</vt:lpstr>
      <vt:lpstr>Core Concepts</vt:lpstr>
      <vt:lpstr>Cytoscape</vt:lpstr>
      <vt:lpstr>Loading Networks</vt:lpstr>
      <vt:lpstr>Loading Networks</vt:lpstr>
      <vt:lpstr>PowerPoint Presentation</vt:lpstr>
      <vt:lpstr>PowerPoint Presentation</vt:lpstr>
      <vt:lpstr>Visual Style Manager</vt:lpstr>
      <vt:lpstr>Selection Filters</vt:lpstr>
      <vt:lpstr>Saving and Exporting</vt:lpstr>
      <vt:lpstr>Getting Help</vt:lpstr>
      <vt:lpstr>Tips &amp; Tricks</vt:lpstr>
      <vt:lpstr>PowerPoint Presentation</vt:lpstr>
      <vt:lpstr>PowerPoint Presentation</vt:lpstr>
      <vt:lpstr>PowerPoint Presentation</vt:lpstr>
      <vt:lpstr>PowerPoint Presentation</vt:lpstr>
      <vt:lpstr>Cytoscape: Platform</vt:lpstr>
      <vt:lpstr>Hands-on Tutorial</vt:lpstr>
      <vt:lpstr>Hands-on Tutorial</vt:lpstr>
      <vt:lpstr>Examples/Demos</vt:lpstr>
      <vt:lpstr>Expression Data Analysis</vt:lpstr>
      <vt:lpstr>PowerPoint Presentation</vt:lpstr>
      <vt:lpstr>PowerPoint Presentation</vt:lpstr>
      <vt:lpstr>PowerPoint Presentation</vt:lpstr>
      <vt:lpstr>Protein Complexes</vt:lpstr>
      <vt:lpstr>PowerPoint Presentation</vt:lpstr>
      <vt:lpstr>PowerPoint Presentation</vt:lpstr>
      <vt:lpstr>PowerPoint Presentation</vt:lpstr>
      <vt:lpstr>From Networks to Structures</vt:lpstr>
      <vt:lpstr>Cytoscape Roadmap</vt:lpstr>
      <vt:lpstr>Cytoscape 3.3</vt:lpstr>
      <vt:lpstr>Compound Nodes</vt:lpstr>
      <vt:lpstr>Core Apps</vt:lpstr>
      <vt:lpstr>New Table Loader</vt:lpstr>
      <vt:lpstr>Cytoscape 3.4</vt:lpstr>
      <vt:lpstr>Questions?</vt:lpstr>
    </vt:vector>
  </TitlesOfParts>
  <Company>UCSF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and Visualization of Biological Networks</dc:title>
  <dc:creator>UCSF RBVI</dc:creator>
  <cp:lastModifiedBy>Nadezhda T. Doncheva</cp:lastModifiedBy>
  <cp:revision>403</cp:revision>
  <dcterms:created xsi:type="dcterms:W3CDTF">2012-03-12T09:16:02Z</dcterms:created>
  <dcterms:modified xsi:type="dcterms:W3CDTF">2015-10-02T11:13:49Z</dcterms:modified>
</cp:coreProperties>
</file>